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70" r:id="rId2"/>
  </p:sldMasterIdLst>
  <p:notesMasterIdLst>
    <p:notesMasterId r:id="rId11"/>
  </p:notesMasterIdLst>
  <p:sldIdLst>
    <p:sldId id="256" r:id="rId3"/>
    <p:sldId id="307" r:id="rId4"/>
    <p:sldId id="280" r:id="rId5"/>
    <p:sldId id="279" r:id="rId6"/>
    <p:sldId id="308" r:id="rId7"/>
    <p:sldId id="306" r:id="rId8"/>
    <p:sldId id="304" r:id="rId9"/>
    <p:sldId id="303"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LE, Cameron" initials="MC" lastIdx="3" clrIdx="0"/>
  <p:cmAuthor id="1" name="DAVIES, Stacey" initials="D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E292"/>
    <a:srgbClr val="CFF5D3"/>
    <a:srgbClr val="A630BA"/>
    <a:srgbClr val="D5A7F7"/>
    <a:srgbClr val="FDD387"/>
    <a:srgbClr val="EFFE2E"/>
    <a:srgbClr val="F4FABC"/>
    <a:srgbClr val="FBC5CA"/>
    <a:srgbClr val="C0EE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08" autoAdjust="0"/>
  </p:normalViewPr>
  <p:slideViewPr>
    <p:cSldViewPr>
      <p:cViewPr>
        <p:scale>
          <a:sx n="110" d="100"/>
          <a:sy n="110" d="100"/>
        </p:scale>
        <p:origin x="-21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687EC81-6101-4C15-AC18-6E08A01209B3}" type="datetimeFigureOut">
              <a:rPr lang="en-AU"/>
              <a:pPr>
                <a:defRPr/>
              </a:pPr>
              <a:t>8/12/2015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C1548AC-E7F0-4598-8319-E6659FAD7542}" type="slidenum">
              <a:rPr lang="en-AU"/>
              <a:pPr>
                <a:defRPr/>
              </a:pPr>
              <a:t>‹#›</a:t>
            </a:fld>
            <a:endParaRPr lang="en-AU"/>
          </a:p>
        </p:txBody>
      </p:sp>
    </p:spTree>
    <p:extLst>
      <p:ext uri="{BB962C8B-B14F-4D97-AF65-F5344CB8AC3E}">
        <p14:creationId xmlns:p14="http://schemas.microsoft.com/office/powerpoint/2010/main" val="36931064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smtClean="0"/>
          </a:p>
        </p:txBody>
      </p:sp>
      <p:sp>
        <p:nvSpPr>
          <p:cNvPr id="225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408F3A3-4DA2-4412-A674-E32393B7BCA4}" type="slidenum">
              <a:rPr lang="en-AU" smtClean="0"/>
              <a:pPr fontAlgn="base">
                <a:spcBef>
                  <a:spcPct val="0"/>
                </a:spcBef>
                <a:spcAft>
                  <a:spcPct val="0"/>
                </a:spcAft>
                <a:defRPr/>
              </a:pPr>
              <a:t>1</a:t>
            </a:fld>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C1548AC-E7F0-4598-8319-E6659FAD7542}" type="slidenum">
              <a:rPr lang="en-AU" smtClean="0"/>
              <a:pPr>
                <a:defRPr/>
              </a:pPr>
              <a:t>3</a:t>
            </a:fld>
            <a:endParaRPr lang="en-AU"/>
          </a:p>
        </p:txBody>
      </p:sp>
    </p:spTree>
    <p:extLst>
      <p:ext uri="{BB962C8B-B14F-4D97-AF65-F5344CB8AC3E}">
        <p14:creationId xmlns:p14="http://schemas.microsoft.com/office/powerpoint/2010/main" val="2798941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646046C-0EC5-430C-86B5-C4B2E19F48F0}" type="datetimeFigureOut">
              <a:rPr lang="en-AU"/>
              <a:pPr>
                <a:defRPr/>
              </a:pPr>
              <a:t>8/12/2015</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01222DE-8C6D-4762-8E06-9F0150695ED5}" type="slidenum">
              <a:rPr lang="en-AU"/>
              <a:pPr>
                <a:defRPr/>
              </a:pPr>
              <a:t>‹#›</a:t>
            </a:fld>
            <a:endParaRPr lang="en-AU"/>
          </a:p>
        </p:txBody>
      </p:sp>
    </p:spTree>
    <p:extLst>
      <p:ext uri="{BB962C8B-B14F-4D97-AF65-F5344CB8AC3E}">
        <p14:creationId xmlns:p14="http://schemas.microsoft.com/office/powerpoint/2010/main" val="1693393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BF1524D-C704-4659-8203-AE97931C2A2A}" type="datetimeFigureOut">
              <a:rPr lang="en-AU"/>
              <a:pPr>
                <a:defRPr/>
              </a:pPr>
              <a:t>8/12/2015</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50C1F61-D4DA-42F9-96D3-B5CBC366EA5E}" type="slidenum">
              <a:rPr lang="en-AU"/>
              <a:pPr>
                <a:defRPr/>
              </a:pPr>
              <a:t>‹#›</a:t>
            </a:fld>
            <a:endParaRPr lang="en-AU"/>
          </a:p>
        </p:txBody>
      </p:sp>
    </p:spTree>
    <p:extLst>
      <p:ext uri="{BB962C8B-B14F-4D97-AF65-F5344CB8AC3E}">
        <p14:creationId xmlns:p14="http://schemas.microsoft.com/office/powerpoint/2010/main" val="2506960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05B0069-93C4-4120-8888-C8EA76843E0F}" type="datetimeFigureOut">
              <a:rPr lang="en-AU"/>
              <a:pPr>
                <a:defRPr/>
              </a:pPr>
              <a:t>8/12/2015</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F152EE-64B7-45D0-9E4C-C8E54A9AF42F}" type="slidenum">
              <a:rPr lang="en-AU"/>
              <a:pPr>
                <a:defRPr/>
              </a:pPr>
              <a:t>‹#›</a:t>
            </a:fld>
            <a:endParaRPr lang="en-AU"/>
          </a:p>
        </p:txBody>
      </p:sp>
    </p:spTree>
    <p:extLst>
      <p:ext uri="{BB962C8B-B14F-4D97-AF65-F5344CB8AC3E}">
        <p14:creationId xmlns:p14="http://schemas.microsoft.com/office/powerpoint/2010/main" val="1505326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8646046C-0EC5-430C-86B5-C4B2E19F48F0}" type="datetimeFigureOut">
              <a:rPr lang="en-AU" smtClean="0"/>
              <a:pPr>
                <a:defRPr/>
              </a:pPr>
              <a:t>8/12/2015</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201222DE-8C6D-4762-8E06-9F0150695ED5}" type="slidenum">
              <a:rPr lang="en-AU" smtClean="0"/>
              <a:pPr>
                <a:defRPr/>
              </a:pPr>
              <a:t>‹#›</a:t>
            </a:fld>
            <a:endParaRPr lang="en-AU"/>
          </a:p>
        </p:txBody>
      </p:sp>
    </p:spTree>
    <p:extLst>
      <p:ext uri="{BB962C8B-B14F-4D97-AF65-F5344CB8AC3E}">
        <p14:creationId xmlns:p14="http://schemas.microsoft.com/office/powerpoint/2010/main" val="33352471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3D18CF83-F257-4D9C-ACAB-59A6F1461702}" type="datetimeFigureOut">
              <a:rPr lang="en-AU" smtClean="0"/>
              <a:pPr>
                <a:defRPr/>
              </a:pPr>
              <a:t>8/12/2015</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2CD7BBFD-CAE6-4302-9592-7291F251ED4A}" type="slidenum">
              <a:rPr lang="en-AU" smtClean="0"/>
              <a:pPr>
                <a:defRPr/>
              </a:pPr>
              <a:t>‹#›</a:t>
            </a:fld>
            <a:endParaRPr lang="en-AU"/>
          </a:p>
        </p:txBody>
      </p:sp>
    </p:spTree>
    <p:extLst>
      <p:ext uri="{BB962C8B-B14F-4D97-AF65-F5344CB8AC3E}">
        <p14:creationId xmlns:p14="http://schemas.microsoft.com/office/powerpoint/2010/main" val="1855813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4741E6B6-C5F7-4ECD-972E-B757C8455850}" type="datetimeFigureOut">
              <a:rPr lang="en-AU" smtClean="0"/>
              <a:pPr>
                <a:defRPr/>
              </a:pPr>
              <a:t>8/12/2015</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86E33DAA-44B8-40FB-8184-5A1F93FEE5BC}" type="slidenum">
              <a:rPr lang="en-AU" smtClean="0"/>
              <a:pPr>
                <a:defRPr/>
              </a:pPr>
              <a:t>‹#›</a:t>
            </a:fld>
            <a:endParaRPr lang="en-AU"/>
          </a:p>
        </p:txBody>
      </p:sp>
    </p:spTree>
    <p:extLst>
      <p:ext uri="{BB962C8B-B14F-4D97-AF65-F5344CB8AC3E}">
        <p14:creationId xmlns:p14="http://schemas.microsoft.com/office/powerpoint/2010/main" val="2472744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C3A03069-FC2C-4FBE-8DF5-03E5C06A3647}" type="datetimeFigureOut">
              <a:rPr lang="en-AU" smtClean="0"/>
              <a:pPr>
                <a:defRPr/>
              </a:pPr>
              <a:t>8/12/2015</a:t>
            </a:fld>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AU"/>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DD7A34F7-BD06-4A99-AA52-8F3A2D6B71A7}" type="slidenum">
              <a:rPr lang="en-AU" smtClean="0"/>
              <a:pPr>
                <a:defRPr/>
              </a:pPr>
              <a:t>‹#›</a:t>
            </a:fld>
            <a:endParaRPr lang="en-AU"/>
          </a:p>
        </p:txBody>
      </p:sp>
    </p:spTree>
    <p:extLst>
      <p:ext uri="{BB962C8B-B14F-4D97-AF65-F5344CB8AC3E}">
        <p14:creationId xmlns:p14="http://schemas.microsoft.com/office/powerpoint/2010/main" val="2863915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a:defRPr/>
            </a:pPr>
            <a:fld id="{748F01E9-435E-40BE-8DDC-8012A166DE8D}" type="datetimeFigureOut">
              <a:rPr lang="en-AU" smtClean="0"/>
              <a:pPr>
                <a:defRPr/>
              </a:pPr>
              <a:t>8/12/2015</a:t>
            </a:fld>
            <a:endParaRPr lang="en-AU"/>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a:defRPr/>
            </a:pPr>
            <a:endParaRPr lang="en-AU"/>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90C1EB90-23BA-4DAF-8375-9B627AFF2071}" type="slidenum">
              <a:rPr lang="en-AU" smtClean="0"/>
              <a:pPr>
                <a:defRPr/>
              </a:pPr>
              <a:t>‹#›</a:t>
            </a:fld>
            <a:endParaRPr lang="en-AU"/>
          </a:p>
        </p:txBody>
      </p:sp>
    </p:spTree>
    <p:extLst>
      <p:ext uri="{BB962C8B-B14F-4D97-AF65-F5344CB8AC3E}">
        <p14:creationId xmlns:p14="http://schemas.microsoft.com/office/powerpoint/2010/main" val="1020847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fld id="{B1FD624B-B767-42A0-A213-4BE2D3CE80BB}" type="datetimeFigureOut">
              <a:rPr lang="en-AU" smtClean="0"/>
              <a:pPr>
                <a:defRPr/>
              </a:pPr>
              <a:t>8/12/2015</a:t>
            </a:fld>
            <a:endParaRPr lang="en-AU"/>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en-AU"/>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D6110399-1114-4D3B-B891-1A9258283E9A}" type="slidenum">
              <a:rPr lang="en-AU" smtClean="0"/>
              <a:pPr>
                <a:defRPr/>
              </a:pPr>
              <a:t>‹#›</a:t>
            </a:fld>
            <a:endParaRPr lang="en-AU"/>
          </a:p>
        </p:txBody>
      </p:sp>
    </p:spTree>
    <p:extLst>
      <p:ext uri="{BB962C8B-B14F-4D97-AF65-F5344CB8AC3E}">
        <p14:creationId xmlns:p14="http://schemas.microsoft.com/office/powerpoint/2010/main" val="4161671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defRPr/>
            </a:pPr>
            <a:fld id="{4BF80CF3-7725-4403-AB22-A98E6B1E52E4}" type="datetimeFigureOut">
              <a:rPr lang="en-AU" smtClean="0"/>
              <a:pPr>
                <a:defRPr/>
              </a:pPr>
              <a:t>8/12/2015</a:t>
            </a:fld>
            <a:endParaRPr lang="en-AU"/>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endParaRPr lang="en-AU"/>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1C064B3C-0D53-4C61-8D15-0DD207F69D83}" type="slidenum">
              <a:rPr lang="en-AU" smtClean="0"/>
              <a:pPr>
                <a:defRPr/>
              </a:pPr>
              <a:t>‹#›</a:t>
            </a:fld>
            <a:endParaRPr lang="en-AU"/>
          </a:p>
        </p:txBody>
      </p:sp>
    </p:spTree>
    <p:extLst>
      <p:ext uri="{BB962C8B-B14F-4D97-AF65-F5344CB8AC3E}">
        <p14:creationId xmlns:p14="http://schemas.microsoft.com/office/powerpoint/2010/main" val="777129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7311F1F3-A73E-423A-8810-EF59E4C68634}" type="datetimeFigureOut">
              <a:rPr lang="en-AU" smtClean="0"/>
              <a:pPr>
                <a:defRPr/>
              </a:pPr>
              <a:t>8/12/2015</a:t>
            </a:fld>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AU"/>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27352DFD-12AB-491F-A99A-7BC1231429AF}" type="slidenum">
              <a:rPr lang="en-AU" smtClean="0"/>
              <a:pPr>
                <a:defRPr/>
              </a:pPr>
              <a:t>‹#›</a:t>
            </a:fld>
            <a:endParaRPr lang="en-AU"/>
          </a:p>
        </p:txBody>
      </p:sp>
    </p:spTree>
    <p:extLst>
      <p:ext uri="{BB962C8B-B14F-4D97-AF65-F5344CB8AC3E}">
        <p14:creationId xmlns:p14="http://schemas.microsoft.com/office/powerpoint/2010/main" val="386440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D18CF83-F257-4D9C-ACAB-59A6F1461702}" type="datetimeFigureOut">
              <a:rPr lang="en-AU"/>
              <a:pPr>
                <a:defRPr/>
              </a:pPr>
              <a:t>8/12/2015</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CD7BBFD-CAE6-4302-9592-7291F251ED4A}" type="slidenum">
              <a:rPr lang="en-AU"/>
              <a:pPr>
                <a:defRPr/>
              </a:pPr>
              <a:t>‹#›</a:t>
            </a:fld>
            <a:endParaRPr lang="en-AU"/>
          </a:p>
        </p:txBody>
      </p:sp>
    </p:spTree>
    <p:extLst>
      <p:ext uri="{BB962C8B-B14F-4D97-AF65-F5344CB8AC3E}">
        <p14:creationId xmlns:p14="http://schemas.microsoft.com/office/powerpoint/2010/main" val="1960676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C4ADEFA1-E00F-4F2F-8881-A3E530522B6B}" type="datetimeFigureOut">
              <a:rPr lang="en-AU" smtClean="0"/>
              <a:pPr>
                <a:defRPr/>
              </a:pPr>
              <a:t>8/12/2015</a:t>
            </a:fld>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AU"/>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F68DF113-D9A0-46A9-94C3-C18A72A8432D}" type="slidenum">
              <a:rPr lang="en-AU" smtClean="0"/>
              <a:pPr>
                <a:defRPr/>
              </a:pPr>
              <a:t>‹#›</a:t>
            </a:fld>
            <a:endParaRPr lang="en-AU"/>
          </a:p>
        </p:txBody>
      </p:sp>
    </p:spTree>
    <p:extLst>
      <p:ext uri="{BB962C8B-B14F-4D97-AF65-F5344CB8AC3E}">
        <p14:creationId xmlns:p14="http://schemas.microsoft.com/office/powerpoint/2010/main" val="3725680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ABF1524D-C704-4659-8203-AE97931C2A2A}" type="datetimeFigureOut">
              <a:rPr lang="en-AU" smtClean="0"/>
              <a:pPr>
                <a:defRPr/>
              </a:pPr>
              <a:t>8/12/2015</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150C1F61-D4DA-42F9-96D3-B5CBC366EA5E}" type="slidenum">
              <a:rPr lang="en-AU" smtClean="0"/>
              <a:pPr>
                <a:defRPr/>
              </a:pPr>
              <a:t>‹#›</a:t>
            </a:fld>
            <a:endParaRPr lang="en-AU"/>
          </a:p>
        </p:txBody>
      </p:sp>
    </p:spTree>
    <p:extLst>
      <p:ext uri="{BB962C8B-B14F-4D97-AF65-F5344CB8AC3E}">
        <p14:creationId xmlns:p14="http://schemas.microsoft.com/office/powerpoint/2010/main" val="1614353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705B0069-93C4-4120-8888-C8EA76843E0F}" type="datetimeFigureOut">
              <a:rPr lang="en-AU" smtClean="0"/>
              <a:pPr>
                <a:defRPr/>
              </a:pPr>
              <a:t>8/12/2015</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B6F152EE-64B7-45D0-9E4C-C8E54A9AF42F}" type="slidenum">
              <a:rPr lang="en-AU" smtClean="0"/>
              <a:pPr>
                <a:defRPr/>
              </a:pPr>
              <a:t>‹#›</a:t>
            </a:fld>
            <a:endParaRPr lang="en-AU"/>
          </a:p>
        </p:txBody>
      </p:sp>
    </p:spTree>
    <p:extLst>
      <p:ext uri="{BB962C8B-B14F-4D97-AF65-F5344CB8AC3E}">
        <p14:creationId xmlns:p14="http://schemas.microsoft.com/office/powerpoint/2010/main" val="2060321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41E6B6-C5F7-4ECD-972E-B757C8455850}" type="datetimeFigureOut">
              <a:rPr lang="en-AU"/>
              <a:pPr>
                <a:defRPr/>
              </a:pPr>
              <a:t>8/12/2015</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6E33DAA-44B8-40FB-8184-5A1F93FEE5BC}" type="slidenum">
              <a:rPr lang="en-AU"/>
              <a:pPr>
                <a:defRPr/>
              </a:pPr>
              <a:t>‹#›</a:t>
            </a:fld>
            <a:endParaRPr lang="en-AU"/>
          </a:p>
        </p:txBody>
      </p:sp>
    </p:spTree>
    <p:extLst>
      <p:ext uri="{BB962C8B-B14F-4D97-AF65-F5344CB8AC3E}">
        <p14:creationId xmlns:p14="http://schemas.microsoft.com/office/powerpoint/2010/main" val="3183408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3A03069-FC2C-4FBE-8DF5-03E5C06A3647}" type="datetimeFigureOut">
              <a:rPr lang="en-AU"/>
              <a:pPr>
                <a:defRPr/>
              </a:pPr>
              <a:t>8/12/2015</a:t>
            </a:fld>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D7A34F7-BD06-4A99-AA52-8F3A2D6B71A7}" type="slidenum">
              <a:rPr lang="en-AU"/>
              <a:pPr>
                <a:defRPr/>
              </a:pPr>
              <a:t>‹#›</a:t>
            </a:fld>
            <a:endParaRPr lang="en-AU"/>
          </a:p>
        </p:txBody>
      </p:sp>
    </p:spTree>
    <p:extLst>
      <p:ext uri="{BB962C8B-B14F-4D97-AF65-F5344CB8AC3E}">
        <p14:creationId xmlns:p14="http://schemas.microsoft.com/office/powerpoint/2010/main" val="2042084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48F01E9-435E-40BE-8DDC-8012A166DE8D}" type="datetimeFigureOut">
              <a:rPr lang="en-AU"/>
              <a:pPr>
                <a:defRPr/>
              </a:pPr>
              <a:t>8/12/2015</a:t>
            </a:fld>
            <a:endParaRPr lang="en-AU"/>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0C1EB90-23BA-4DAF-8375-9B627AFF2071}" type="slidenum">
              <a:rPr lang="en-AU"/>
              <a:pPr>
                <a:defRPr/>
              </a:pPr>
              <a:t>‹#›</a:t>
            </a:fld>
            <a:endParaRPr lang="en-AU"/>
          </a:p>
        </p:txBody>
      </p:sp>
    </p:spTree>
    <p:extLst>
      <p:ext uri="{BB962C8B-B14F-4D97-AF65-F5344CB8AC3E}">
        <p14:creationId xmlns:p14="http://schemas.microsoft.com/office/powerpoint/2010/main" val="1044031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1FD624B-B767-42A0-A213-4BE2D3CE80BB}" type="datetimeFigureOut">
              <a:rPr lang="en-AU"/>
              <a:pPr>
                <a:defRPr/>
              </a:pPr>
              <a:t>8/12/2015</a:t>
            </a:fld>
            <a:endParaRPr lang="en-AU"/>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6110399-1114-4D3B-B891-1A9258283E9A}" type="slidenum">
              <a:rPr lang="en-AU"/>
              <a:pPr>
                <a:defRPr/>
              </a:pPr>
              <a:t>‹#›</a:t>
            </a:fld>
            <a:endParaRPr lang="en-AU"/>
          </a:p>
        </p:txBody>
      </p:sp>
    </p:spTree>
    <p:extLst>
      <p:ext uri="{BB962C8B-B14F-4D97-AF65-F5344CB8AC3E}">
        <p14:creationId xmlns:p14="http://schemas.microsoft.com/office/powerpoint/2010/main" val="3784749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BF80CF3-7725-4403-AB22-A98E6B1E52E4}" type="datetimeFigureOut">
              <a:rPr lang="en-AU"/>
              <a:pPr>
                <a:defRPr/>
              </a:pPr>
              <a:t>8/12/2015</a:t>
            </a:fld>
            <a:endParaRPr lang="en-AU"/>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C064B3C-0D53-4C61-8D15-0DD207F69D83}" type="slidenum">
              <a:rPr lang="en-AU"/>
              <a:pPr>
                <a:defRPr/>
              </a:pPr>
              <a:t>‹#›</a:t>
            </a:fld>
            <a:endParaRPr lang="en-AU"/>
          </a:p>
        </p:txBody>
      </p:sp>
    </p:spTree>
    <p:extLst>
      <p:ext uri="{BB962C8B-B14F-4D97-AF65-F5344CB8AC3E}">
        <p14:creationId xmlns:p14="http://schemas.microsoft.com/office/powerpoint/2010/main" val="183207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311F1F3-A73E-423A-8810-EF59E4C68634}" type="datetimeFigureOut">
              <a:rPr lang="en-AU"/>
              <a:pPr>
                <a:defRPr/>
              </a:pPr>
              <a:t>8/12/2015</a:t>
            </a:fld>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7352DFD-12AB-491F-A99A-7BC1231429AF}" type="slidenum">
              <a:rPr lang="en-AU"/>
              <a:pPr>
                <a:defRPr/>
              </a:pPr>
              <a:t>‹#›</a:t>
            </a:fld>
            <a:endParaRPr lang="en-AU"/>
          </a:p>
        </p:txBody>
      </p:sp>
    </p:spTree>
    <p:extLst>
      <p:ext uri="{BB962C8B-B14F-4D97-AF65-F5344CB8AC3E}">
        <p14:creationId xmlns:p14="http://schemas.microsoft.com/office/powerpoint/2010/main" val="2495834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4ADEFA1-E00F-4F2F-8881-A3E530522B6B}" type="datetimeFigureOut">
              <a:rPr lang="en-AU"/>
              <a:pPr>
                <a:defRPr/>
              </a:pPr>
              <a:t>8/12/2015</a:t>
            </a:fld>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68DF113-D9A0-46A9-94C3-C18A72A8432D}" type="slidenum">
              <a:rPr lang="en-AU"/>
              <a:pPr>
                <a:defRPr/>
              </a:pPr>
              <a:t>‹#›</a:t>
            </a:fld>
            <a:endParaRPr lang="en-AU"/>
          </a:p>
        </p:txBody>
      </p:sp>
    </p:spTree>
    <p:extLst>
      <p:ext uri="{BB962C8B-B14F-4D97-AF65-F5344CB8AC3E}">
        <p14:creationId xmlns:p14="http://schemas.microsoft.com/office/powerpoint/2010/main" val="995066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7" name="Rectangle 6"/>
          <p:cNvSpPr/>
          <p:nvPr userDrawn="1"/>
        </p:nvSpPr>
        <p:spPr>
          <a:xfrm>
            <a:off x="107504" y="6428260"/>
            <a:ext cx="1940280" cy="369332"/>
          </a:xfrm>
          <a:prstGeom prst="rect">
            <a:avLst/>
          </a:prstGeom>
        </p:spPr>
        <p:txBody>
          <a:bodyPr wrap="square">
            <a:spAutoFit/>
          </a:bodyPr>
          <a:lstStyle/>
          <a:p>
            <a:pPr algn="l" rtl="0"/>
            <a:fld id="{F1015641-16D3-044A-8328-636FB8C17EDB}" type="slidenum">
              <a:rPr lang="en-US" sz="900" b="0" i="0" u="none" strike="noStrike" kern="1200" baseline="30000" smtClean="0">
                <a:solidFill>
                  <a:schemeClr val="tx1"/>
                </a:solidFill>
                <a:latin typeface="Arial"/>
                <a:ea typeface="+mn-ea"/>
                <a:cs typeface="Arial"/>
              </a:rPr>
              <a:pPr algn="l" rtl="0"/>
              <a:t>‹#›</a:t>
            </a:fld>
            <a:r>
              <a:rPr lang="en-US" sz="900" b="0" i="0" u="none" strike="noStrike" kern="1200" baseline="30000" dirty="0" smtClean="0">
                <a:solidFill>
                  <a:schemeClr val="tx1"/>
                </a:solidFill>
                <a:latin typeface="Arial"/>
                <a:ea typeface="+mn-ea"/>
                <a:cs typeface="Arial"/>
              </a:rPr>
              <a:t> of X</a:t>
            </a:r>
          </a:p>
          <a:p>
            <a:pPr algn="l" rtl="0"/>
            <a:r>
              <a:rPr lang="en-US" sz="900" b="0" i="0" u="none" strike="noStrike" kern="1200" baseline="30000" dirty="0" err="1" smtClean="0">
                <a:solidFill>
                  <a:schemeClr val="tx1"/>
                </a:solidFill>
                <a:latin typeface="Arial"/>
                <a:ea typeface="+mn-ea"/>
                <a:cs typeface="Arial"/>
              </a:rPr>
              <a:t>Xxx_YXX_UX_Xxx_XxxxXxxx</a:t>
            </a:r>
            <a:endParaRPr lang="en-US" sz="900" b="0" i="0" u="none" strike="noStrike" kern="1200" baseline="30000" dirty="0" smtClean="0">
              <a:solidFill>
                <a:schemeClr val="tx1"/>
              </a:solidFill>
              <a:latin typeface="Arial"/>
              <a:ea typeface="+mn-ea"/>
              <a:cs typeface="Arial"/>
            </a:endParaRPr>
          </a:p>
          <a:p>
            <a:pPr algn="l" rtl="0"/>
            <a:r>
              <a:rPr lang="en-US" sz="900" b="0" i="0" u="none" strike="noStrike" kern="1200" baseline="30000" dirty="0" smtClean="0">
                <a:solidFill>
                  <a:schemeClr val="tx1"/>
                </a:solidFill>
                <a:latin typeface="Arial"/>
                <a:ea typeface="+mn-ea"/>
                <a:cs typeface="Arial"/>
              </a:rPr>
              <a:t>Draft for consultation</a:t>
            </a:r>
          </a:p>
        </p:txBody>
      </p:sp>
      <p:pic>
        <p:nvPicPr>
          <p:cNvPr id="10" name="Picture 9"/>
          <p:cNvPicPr>
            <a:picLocks noChangeAspect="1"/>
          </p:cNvPicPr>
          <p:nvPr userDrawn="1"/>
        </p:nvPicPr>
        <p:blipFill>
          <a:blip r:embed="rId14"/>
          <a:stretch>
            <a:fillRect/>
          </a:stretch>
        </p:blipFill>
        <p:spPr>
          <a:xfrm>
            <a:off x="7668344" y="6498626"/>
            <a:ext cx="1308100" cy="228600"/>
          </a:xfrm>
          <a:prstGeom prst="rect">
            <a:avLst/>
          </a:prstGeom>
        </p:spPr>
      </p:pic>
      <p:sp>
        <p:nvSpPr>
          <p:cNvPr id="9" name="TextBox 1"/>
          <p:cNvSpPr txBox="1"/>
          <p:nvPr userDrawn="1"/>
        </p:nvSpPr>
        <p:spPr>
          <a:xfrm>
            <a:off x="3491880" y="6344737"/>
            <a:ext cx="2016224"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AU" sz="700" kern="1200" dirty="0" smtClean="0">
                <a:solidFill>
                  <a:schemeClr val="tx1"/>
                </a:solidFill>
                <a:effectLst/>
                <a:latin typeface="Arial" pitchFamily="34" charset="0"/>
                <a:ea typeface="+mn-ea"/>
                <a:cs typeface="Arial" pitchFamily="34" charset="0"/>
              </a:rPr>
              <a:t>©</a:t>
            </a:r>
            <a:r>
              <a:rPr lang="en-AU" sz="700" dirty="0" smtClean="0">
                <a:latin typeface="Arial" pitchFamily="34" charset="0"/>
                <a:cs typeface="Arial" pitchFamily="34" charset="0"/>
              </a:rPr>
              <a:t> The</a:t>
            </a:r>
            <a:r>
              <a:rPr lang="en-AU" sz="700" baseline="0" dirty="0" smtClean="0">
                <a:latin typeface="Arial" pitchFamily="34" charset="0"/>
                <a:cs typeface="Arial" pitchFamily="34" charset="0"/>
              </a:rPr>
              <a:t> State of Queensland (Department of</a:t>
            </a:r>
          </a:p>
          <a:p>
            <a:r>
              <a:rPr lang="en-AU" sz="700" baseline="0" dirty="0" smtClean="0">
                <a:latin typeface="Arial" pitchFamily="34" charset="0"/>
                <a:cs typeface="Arial" pitchFamily="34" charset="0"/>
              </a:rPr>
              <a:t>Education, Training and Employment) 2014.</a:t>
            </a:r>
            <a:endParaRPr lang="en-AU" sz="7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p:nvPr userDrawn="1"/>
        </p:nvSpPr>
        <p:spPr>
          <a:xfrm>
            <a:off x="971600" y="6390664"/>
            <a:ext cx="1940280" cy="369332"/>
          </a:xfrm>
          <a:prstGeom prst="rect">
            <a:avLst/>
          </a:prstGeom>
        </p:spPr>
        <p:txBody>
          <a:bodyPr wrap="square">
            <a:spAutoFit/>
          </a:bodyPr>
          <a:lstStyle/>
          <a:p>
            <a:pPr algn="l" rtl="0"/>
            <a:fld id="{F1015641-16D3-044A-8328-636FB8C17EDB}" type="slidenum">
              <a:rPr lang="en-US" sz="900" b="0" i="0" u="none" strike="noStrike" kern="1200" baseline="30000" smtClean="0">
                <a:solidFill>
                  <a:schemeClr val="tx1"/>
                </a:solidFill>
                <a:latin typeface="Arial"/>
                <a:ea typeface="+mn-ea"/>
                <a:cs typeface="Arial"/>
              </a:rPr>
              <a:pPr algn="l" rtl="0"/>
              <a:t>‹#›</a:t>
            </a:fld>
            <a:r>
              <a:rPr lang="en-US" sz="900" b="0" i="0" u="none" strike="noStrike" kern="1200" baseline="30000" dirty="0" smtClean="0">
                <a:solidFill>
                  <a:schemeClr val="tx1"/>
                </a:solidFill>
                <a:latin typeface="Arial"/>
                <a:ea typeface="+mn-ea"/>
                <a:cs typeface="Arial"/>
              </a:rPr>
              <a:t> of 8</a:t>
            </a:r>
          </a:p>
          <a:p>
            <a:pPr algn="l" rtl="0"/>
            <a:r>
              <a:rPr lang="en-US" sz="900" b="0" i="0" u="none" strike="noStrike" kern="1200" baseline="30000" dirty="0" smtClean="0">
                <a:solidFill>
                  <a:schemeClr val="tx1"/>
                </a:solidFill>
                <a:latin typeface="Arial"/>
                <a:ea typeface="+mn-ea"/>
                <a:cs typeface="Arial"/>
              </a:rPr>
              <a:t>Geo_Y05_U2_SS_Urbanisation</a:t>
            </a:r>
          </a:p>
          <a:p>
            <a:pPr algn="l" rtl="0"/>
            <a:r>
              <a:rPr lang="en-US" sz="900" b="0" i="0" u="none" strike="noStrike" kern="1200" baseline="30000" smtClean="0">
                <a:solidFill>
                  <a:schemeClr val="tx1"/>
                </a:solidFill>
                <a:latin typeface="Arial"/>
                <a:ea typeface="+mn-ea"/>
                <a:cs typeface="Arial"/>
              </a:rPr>
              <a:t>Draft </a:t>
            </a:r>
            <a:endParaRPr lang="en-US" sz="900" b="0" i="0" u="none" strike="noStrike" kern="1200" baseline="30000" dirty="0" smtClean="0">
              <a:solidFill>
                <a:schemeClr val="tx1"/>
              </a:solidFill>
              <a:latin typeface="Arial"/>
              <a:ea typeface="+mn-ea"/>
              <a:cs typeface="Arial"/>
            </a:endParaRPr>
          </a:p>
        </p:txBody>
      </p:sp>
      <p:pic>
        <p:nvPicPr>
          <p:cNvPr id="9" name="Picture 8"/>
          <p:cNvPicPr>
            <a:picLocks noChangeAspect="1"/>
          </p:cNvPicPr>
          <p:nvPr userDrawn="1"/>
        </p:nvPicPr>
        <p:blipFill>
          <a:blip r:embed="rId14"/>
          <a:stretch>
            <a:fillRect/>
          </a:stretch>
        </p:blipFill>
        <p:spPr>
          <a:xfrm>
            <a:off x="7668344" y="6499059"/>
            <a:ext cx="1308100" cy="228600"/>
          </a:xfrm>
          <a:prstGeom prst="rect">
            <a:avLst/>
          </a:prstGeom>
        </p:spPr>
      </p:pic>
      <p:sp>
        <p:nvSpPr>
          <p:cNvPr id="8" name="TextBox 1"/>
          <p:cNvSpPr txBox="1"/>
          <p:nvPr userDrawn="1"/>
        </p:nvSpPr>
        <p:spPr>
          <a:xfrm>
            <a:off x="3419872" y="6446337"/>
            <a:ext cx="2016224"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AU" sz="700" kern="1200" dirty="0" smtClean="0">
                <a:solidFill>
                  <a:schemeClr val="tx1"/>
                </a:solidFill>
                <a:effectLst/>
                <a:latin typeface="Arial" pitchFamily="34" charset="0"/>
                <a:ea typeface="+mn-ea"/>
                <a:cs typeface="Arial" pitchFamily="34" charset="0"/>
              </a:rPr>
              <a:t>©</a:t>
            </a:r>
            <a:r>
              <a:rPr lang="en-AU" sz="700" dirty="0" smtClean="0">
                <a:latin typeface="Arial" pitchFamily="34" charset="0"/>
                <a:cs typeface="Arial" pitchFamily="34" charset="0"/>
              </a:rPr>
              <a:t> The</a:t>
            </a:r>
            <a:r>
              <a:rPr lang="en-AU" sz="700" baseline="0" dirty="0" smtClean="0">
                <a:latin typeface="Arial" pitchFamily="34" charset="0"/>
                <a:cs typeface="Arial" pitchFamily="34" charset="0"/>
              </a:rPr>
              <a:t> State of Queensland (Department of</a:t>
            </a:r>
          </a:p>
          <a:p>
            <a:r>
              <a:rPr lang="en-AU" sz="700" baseline="0" dirty="0" smtClean="0">
                <a:latin typeface="Arial" pitchFamily="34" charset="0"/>
                <a:cs typeface="Arial" pitchFamily="34" charset="0"/>
              </a:rPr>
              <a:t>Education, Training and Employment) 2014.</a:t>
            </a:r>
            <a:endParaRPr lang="en-AU" sz="700" dirty="0">
              <a:latin typeface="Arial" pitchFamily="34" charset="0"/>
              <a:cs typeface="Arial" pitchFamily="34" charset="0"/>
            </a:endParaRPr>
          </a:p>
        </p:txBody>
      </p:sp>
      <p:pic>
        <p:nvPicPr>
          <p:cNvPr id="1026"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79512" y="6390664"/>
            <a:ext cx="6397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5305584"/>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5084" y="764704"/>
            <a:ext cx="7111752" cy="2448272"/>
          </a:xfrm>
        </p:spPr>
        <p:txBody>
          <a:bodyPr>
            <a:normAutofit/>
          </a:bodyPr>
          <a:lstStyle/>
          <a:p>
            <a:r>
              <a:rPr lang="en-AU" sz="5600" dirty="0" smtClean="0">
                <a:latin typeface="Aharoni" pitchFamily="2" charset="-79"/>
                <a:cs typeface="Aharoni" pitchFamily="2" charset="-79"/>
              </a:rPr>
              <a:t>Urbanisation</a:t>
            </a:r>
            <a:r>
              <a:rPr lang="en-AU" sz="4000" dirty="0" smtClean="0"/>
              <a:t/>
            </a:r>
            <a:br>
              <a:rPr lang="en-AU" sz="4000" dirty="0" smtClean="0"/>
            </a:br>
            <a:r>
              <a:rPr lang="en-AU" sz="4000" dirty="0"/>
              <a:t/>
            </a:r>
            <a:br>
              <a:rPr lang="en-AU" sz="4000" dirty="0"/>
            </a:br>
            <a:endParaRPr lang="en-AU" sz="3000" dirty="0">
              <a:latin typeface="Arial" pitchFamily="34" charset="0"/>
              <a:cs typeface="Arial"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95" t="22837" r="1298" b="25697"/>
          <a:stretch/>
        </p:blipFill>
        <p:spPr>
          <a:xfrm>
            <a:off x="1115616" y="3212976"/>
            <a:ext cx="7164000" cy="1949415"/>
          </a:xfrm>
          <a:prstGeom prst="rect">
            <a:avLst/>
          </a:prstGeom>
        </p:spPr>
      </p:pic>
      <p:sp>
        <p:nvSpPr>
          <p:cNvPr id="5" name="Rectangle 4"/>
          <p:cNvSpPr/>
          <p:nvPr/>
        </p:nvSpPr>
        <p:spPr>
          <a:xfrm>
            <a:off x="1043608" y="5062363"/>
            <a:ext cx="2483768" cy="200055"/>
          </a:xfrm>
          <a:prstGeom prst="rect">
            <a:avLst/>
          </a:prstGeom>
        </p:spPr>
        <p:txBody>
          <a:bodyPr wrap="square">
            <a:spAutoFit/>
          </a:bodyPr>
          <a:lstStyle/>
          <a:p>
            <a:r>
              <a:rPr lang="en-AU" sz="700" dirty="0">
                <a:latin typeface="Arial" pitchFamily="34" charset="0"/>
                <a:cs typeface="Arial" pitchFamily="34" charset="0"/>
              </a:rPr>
              <a:t>http://www.clker.com/clipart-skyline-15.html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AU" smtClean="0"/>
              <a:t>What is urbanisation?</a:t>
            </a:r>
          </a:p>
        </p:txBody>
      </p:sp>
      <p:sp>
        <p:nvSpPr>
          <p:cNvPr id="3" name="Content Placeholder 2"/>
          <p:cNvSpPr>
            <a:spLocks noGrp="1"/>
          </p:cNvSpPr>
          <p:nvPr>
            <p:ph idx="1"/>
          </p:nvPr>
        </p:nvSpPr>
        <p:spPr/>
        <p:txBody>
          <a:bodyPr rtlCol="0">
            <a:normAutofit/>
          </a:bodyPr>
          <a:lstStyle/>
          <a:p>
            <a:pPr>
              <a:defRPr/>
            </a:pPr>
            <a:r>
              <a:rPr lang="en-AU" dirty="0" smtClean="0"/>
              <a:t>It is the process of change in which an increasing proportion of the population live in urban areas. </a:t>
            </a:r>
          </a:p>
          <a:p>
            <a:pPr>
              <a:defRPr/>
            </a:pPr>
            <a:r>
              <a:rPr lang="en-AU" dirty="0" smtClean="0"/>
              <a:t>E.g. Urban growth occurs as people move from rural areas to urban areas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95" t="22837" r="1298" b="25697"/>
          <a:stretch/>
        </p:blipFill>
        <p:spPr>
          <a:xfrm>
            <a:off x="899592" y="4509120"/>
            <a:ext cx="7164000" cy="1224136"/>
          </a:xfrm>
          <a:prstGeom prst="rect">
            <a:avLst/>
          </a:prstGeom>
        </p:spPr>
      </p:pic>
    </p:spTree>
    <p:extLst>
      <p:ext uri="{BB962C8B-B14F-4D97-AF65-F5344CB8AC3E}">
        <p14:creationId xmlns:p14="http://schemas.microsoft.com/office/powerpoint/2010/main" val="2493936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18457"/>
            <a:ext cx="9144000" cy="4119223"/>
          </a:xfrm>
          <a:prstGeom prst="rect">
            <a:avLst/>
          </a:prstGeom>
        </p:spPr>
      </p:pic>
      <p:sp>
        <p:nvSpPr>
          <p:cNvPr id="8" name="Title 1"/>
          <p:cNvSpPr>
            <a:spLocks noGrp="1"/>
          </p:cNvSpPr>
          <p:nvPr>
            <p:ph type="title"/>
          </p:nvPr>
        </p:nvSpPr>
        <p:spPr>
          <a:xfrm>
            <a:off x="650742" y="188640"/>
            <a:ext cx="7128792" cy="885874"/>
          </a:xfrm>
        </p:spPr>
        <p:txBody>
          <a:bodyPr>
            <a:normAutofit fontScale="90000"/>
          </a:bodyPr>
          <a:lstStyle/>
          <a:p>
            <a:r>
              <a:rPr lang="en-AU" sz="2000" dirty="0" smtClean="0">
                <a:latin typeface="Arial" pitchFamily="34" charset="0"/>
                <a:cs typeface="Arial" pitchFamily="34" charset="0"/>
              </a:rPr>
              <a:t>Example of urban growth: </a:t>
            </a:r>
            <a:r>
              <a:rPr lang="en-AU" dirty="0" smtClean="0">
                <a:latin typeface="Arial" pitchFamily="34" charset="0"/>
                <a:cs typeface="Arial" pitchFamily="34" charset="0"/>
              </a:rPr>
              <a:t/>
            </a:r>
            <a:br>
              <a:rPr lang="en-AU" dirty="0" smtClean="0">
                <a:latin typeface="Arial" pitchFamily="34" charset="0"/>
                <a:cs typeface="Arial" pitchFamily="34" charset="0"/>
              </a:rPr>
            </a:br>
            <a:r>
              <a:rPr lang="en-AU" sz="3600" dirty="0">
                <a:latin typeface="Arial" pitchFamily="34" charset="0"/>
                <a:cs typeface="Arial" pitchFamily="34" charset="0"/>
              </a:rPr>
              <a:t>L</a:t>
            </a:r>
            <a:r>
              <a:rPr lang="en-AU" sz="3600" dirty="0" smtClean="0">
                <a:latin typeface="Arial" pitchFamily="34" charset="0"/>
                <a:cs typeface="Arial" pitchFamily="34" charset="0"/>
              </a:rPr>
              <a:t>as Vegas 1984 to 2011</a:t>
            </a:r>
            <a:endParaRPr lang="en-AU" sz="3600" dirty="0">
              <a:latin typeface="Arial" pitchFamily="34" charset="0"/>
              <a:cs typeface="Arial" pitchFamily="34" charset="0"/>
            </a:endParaRPr>
          </a:p>
        </p:txBody>
      </p:sp>
      <p:sp>
        <p:nvSpPr>
          <p:cNvPr id="3" name="TextBox 2"/>
          <p:cNvSpPr txBox="1"/>
          <p:nvPr/>
        </p:nvSpPr>
        <p:spPr>
          <a:xfrm>
            <a:off x="194420" y="1095127"/>
            <a:ext cx="8640960" cy="923330"/>
          </a:xfrm>
          <a:prstGeom prst="rect">
            <a:avLst/>
          </a:prstGeom>
          <a:noFill/>
        </p:spPr>
        <p:txBody>
          <a:bodyPr wrap="square" rtlCol="0">
            <a:spAutoFit/>
          </a:bodyPr>
          <a:lstStyle/>
          <a:p>
            <a:r>
              <a:rPr lang="en-AU" dirty="0" smtClean="0"/>
              <a:t>In this image buildings are shown as green. Notice the increase in area that the city covers.</a:t>
            </a:r>
          </a:p>
          <a:p>
            <a:endParaRPr lang="en-AU" dirty="0" smtClean="0"/>
          </a:p>
          <a:p>
            <a:r>
              <a:rPr lang="en-AU" dirty="0" smtClean="0"/>
              <a:t>What </a:t>
            </a:r>
            <a:r>
              <a:rPr lang="en-AU" dirty="0"/>
              <a:t>do you notice about the size of the lake </a:t>
            </a:r>
            <a:r>
              <a:rPr lang="en-AU" dirty="0" smtClean="0"/>
              <a:t>next </a:t>
            </a:r>
            <a:r>
              <a:rPr lang="en-AU" dirty="0"/>
              <a:t>to the city</a:t>
            </a:r>
            <a:r>
              <a:rPr lang="en-AU" dirty="0" smtClean="0"/>
              <a:t>?</a:t>
            </a:r>
            <a:endParaRPr lang="en-AU" dirty="0"/>
          </a:p>
        </p:txBody>
      </p:sp>
      <p:cxnSp>
        <p:nvCxnSpPr>
          <p:cNvPr id="7" name="Straight Arrow Connector 6"/>
          <p:cNvCxnSpPr/>
          <p:nvPr/>
        </p:nvCxnSpPr>
        <p:spPr>
          <a:xfrm flipH="1">
            <a:off x="7567162" y="1616600"/>
            <a:ext cx="432048" cy="244827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Oval 8"/>
          <p:cNvSpPr/>
          <p:nvPr/>
        </p:nvSpPr>
        <p:spPr>
          <a:xfrm>
            <a:off x="971600" y="3501008"/>
            <a:ext cx="1728192" cy="1512168"/>
          </a:xfrm>
          <a:prstGeom prst="ellipse">
            <a:avLst/>
          </a:prstGeom>
          <a:solidFill>
            <a:srgbClr val="CFF5D3">
              <a:alpha val="3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p:cNvSpPr/>
          <p:nvPr/>
        </p:nvSpPr>
        <p:spPr>
          <a:xfrm>
            <a:off x="4932040" y="3062004"/>
            <a:ext cx="2642930" cy="2532991"/>
          </a:xfrm>
          <a:prstGeom prst="ellipse">
            <a:avLst/>
          </a:prstGeom>
          <a:solidFill>
            <a:srgbClr val="BCE292">
              <a:alpha val="2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Straight Arrow Connector 11"/>
          <p:cNvCxnSpPr/>
          <p:nvPr/>
        </p:nvCxnSpPr>
        <p:spPr>
          <a:xfrm flipH="1">
            <a:off x="3059832" y="2135348"/>
            <a:ext cx="864096" cy="184142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508" y="6137680"/>
            <a:ext cx="7848872" cy="200055"/>
          </a:xfrm>
          <a:prstGeom prst="rect">
            <a:avLst/>
          </a:prstGeom>
          <a:noFill/>
        </p:spPr>
        <p:txBody>
          <a:bodyPr wrap="square" rtlCol="0">
            <a:spAutoFit/>
          </a:bodyPr>
          <a:lstStyle/>
          <a:p>
            <a:r>
              <a:rPr lang="de-DE" sz="700" dirty="0" smtClean="0">
                <a:latin typeface="Arial" pitchFamily="34" charset="0"/>
                <a:cs typeface="Arial" pitchFamily="34" charset="0"/>
              </a:rPr>
              <a:t>USGS,  </a:t>
            </a:r>
            <a:r>
              <a:rPr lang="de-DE" sz="700" dirty="0">
                <a:latin typeface="Arial" pitchFamily="34" charset="0"/>
                <a:cs typeface="Arial" pitchFamily="34" charset="0"/>
              </a:rPr>
              <a:t>http://landsat.usgs.gov/images/gallery/103_L.jpg</a:t>
            </a:r>
            <a:endParaRPr lang="en-AU" sz="700" dirty="0">
              <a:latin typeface="Arial" pitchFamily="34" charset="0"/>
              <a:cs typeface="Arial" pitchFamily="34" charset="0"/>
            </a:endParaRPr>
          </a:p>
        </p:txBody>
      </p:sp>
    </p:spTree>
    <p:extLst>
      <p:ext uri="{BB962C8B-B14F-4D97-AF65-F5344CB8AC3E}">
        <p14:creationId xmlns:p14="http://schemas.microsoft.com/office/powerpoint/2010/main" val="679592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latin typeface="Arial" pitchFamily="34" charset="0"/>
                <a:cs typeface="Arial" pitchFamily="34" charset="0"/>
              </a:rPr>
              <a:t>Why people move from rural areas to urban areas</a:t>
            </a:r>
            <a:endParaRPr lang="en-AU" b="1" dirty="0">
              <a:latin typeface="Arial" pitchFamily="34" charset="0"/>
              <a:cs typeface="Arial" pitchFamily="34" charset="0"/>
            </a:endParaRPr>
          </a:p>
        </p:txBody>
      </p:sp>
      <p:sp>
        <p:nvSpPr>
          <p:cNvPr id="6" name="Content Placeholder 7"/>
          <p:cNvSpPr txBox="1">
            <a:spLocks/>
          </p:cNvSpPr>
          <p:nvPr/>
        </p:nvSpPr>
        <p:spPr>
          <a:xfrm>
            <a:off x="539552" y="1844824"/>
            <a:ext cx="3345560" cy="374232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2400" b="1" dirty="0" smtClean="0"/>
              <a:t>PUSH FACTORS</a:t>
            </a:r>
          </a:p>
          <a:p>
            <a:pPr marL="0" indent="0">
              <a:buNone/>
            </a:pPr>
            <a:r>
              <a:rPr lang="en-AU" sz="2400" b="1" dirty="0" smtClean="0"/>
              <a:t>Factors that cause people to leave rural areas, such as:</a:t>
            </a:r>
          </a:p>
          <a:p>
            <a:r>
              <a:rPr lang="en-AU" sz="2200" dirty="0" smtClean="0"/>
              <a:t>Environmental issues: flood, drought, bushfires</a:t>
            </a:r>
          </a:p>
          <a:p>
            <a:r>
              <a:rPr lang="en-AU" sz="2200" dirty="0" smtClean="0"/>
              <a:t>Social factors: lack of employment  and services such as medical care and education</a:t>
            </a:r>
          </a:p>
        </p:txBody>
      </p:sp>
      <p:sp>
        <p:nvSpPr>
          <p:cNvPr id="7" name="Content Placeholder 8"/>
          <p:cNvSpPr txBox="1">
            <a:spLocks/>
          </p:cNvSpPr>
          <p:nvPr/>
        </p:nvSpPr>
        <p:spPr>
          <a:xfrm>
            <a:off x="4735448" y="1814116"/>
            <a:ext cx="3652976" cy="36052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2400" b="1" dirty="0" smtClean="0"/>
              <a:t>PULL FACTORS</a:t>
            </a:r>
          </a:p>
          <a:p>
            <a:pPr marL="0" indent="0">
              <a:buNone/>
            </a:pPr>
            <a:r>
              <a:rPr lang="en-AU" sz="2400" b="1" dirty="0" smtClean="0"/>
              <a:t>Factors that attract people to urban areas, such as:</a:t>
            </a:r>
          </a:p>
          <a:p>
            <a:r>
              <a:rPr lang="en-AU" sz="2200" dirty="0" smtClean="0"/>
              <a:t>Social </a:t>
            </a:r>
            <a:r>
              <a:rPr lang="en-AU" sz="2200" dirty="0"/>
              <a:t>factors: </a:t>
            </a:r>
            <a:r>
              <a:rPr lang="en-AU" sz="2200" dirty="0" smtClean="0"/>
              <a:t>job opportunities, greater access to services such as medical care, education</a:t>
            </a:r>
            <a:r>
              <a:rPr lang="en-AU" sz="2200" dirty="0"/>
              <a:t> </a:t>
            </a:r>
            <a:r>
              <a:rPr lang="en-AU" sz="2200" dirty="0" smtClean="0"/>
              <a:t>and transport, cultural and entertainment attractions.</a:t>
            </a:r>
          </a:p>
          <a:p>
            <a:pPr marL="0" indent="0">
              <a:buNone/>
            </a:pPr>
            <a:endParaRPr lang="en-AU" sz="2400" b="1" dirty="0" smtClean="0"/>
          </a:p>
          <a:p>
            <a:endParaRPr lang="en-AU" sz="2400" dirty="0"/>
          </a:p>
        </p:txBody>
      </p:sp>
    </p:spTree>
    <p:extLst>
      <p:ext uri="{BB962C8B-B14F-4D97-AF65-F5344CB8AC3E}">
        <p14:creationId xmlns:p14="http://schemas.microsoft.com/office/powerpoint/2010/main" val="3676555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404664"/>
            <a:ext cx="8229600" cy="1143000"/>
          </a:xfrm>
        </p:spPr>
        <p:txBody>
          <a:bodyPr>
            <a:noAutofit/>
          </a:bodyPr>
          <a:lstStyle/>
          <a:p>
            <a:r>
              <a:rPr lang="en-AU" sz="2800" b="1" i="1" dirty="0" smtClean="0"/>
              <a:t>How does </a:t>
            </a:r>
            <a:r>
              <a:rPr lang="en-AU" sz="2800" b="1" i="1" dirty="0"/>
              <a:t>urban growth influence the human </a:t>
            </a:r>
            <a:r>
              <a:rPr lang="en-AU" sz="2800" b="1" i="1" dirty="0" smtClean="0"/>
              <a:t>characteristics </a:t>
            </a:r>
            <a:r>
              <a:rPr lang="en-AU" sz="2800" b="1" i="1" dirty="0"/>
              <a:t>of urban places?</a:t>
            </a:r>
            <a:br>
              <a:rPr lang="en-AU" sz="2800" b="1" i="1" dirty="0"/>
            </a:br>
            <a:endParaRPr lang="en-AU" sz="2800" b="1" dirty="0"/>
          </a:p>
        </p:txBody>
      </p:sp>
      <p:sp>
        <p:nvSpPr>
          <p:cNvPr id="5" name="Content Placeholder 4"/>
          <p:cNvSpPr>
            <a:spLocks noGrp="1"/>
          </p:cNvSpPr>
          <p:nvPr>
            <p:ph idx="1"/>
          </p:nvPr>
        </p:nvSpPr>
        <p:spPr>
          <a:xfrm>
            <a:off x="611560" y="1556792"/>
            <a:ext cx="8229600" cy="3672408"/>
          </a:xfrm>
        </p:spPr>
        <p:txBody>
          <a:bodyPr>
            <a:normAutofit fontScale="85000" lnSpcReduction="20000"/>
          </a:bodyPr>
          <a:lstStyle/>
          <a:p>
            <a:pPr marL="0" indent="0">
              <a:buNone/>
            </a:pPr>
            <a:r>
              <a:rPr lang="en-AU" dirty="0" smtClean="0"/>
              <a:t>The human characteristics of urban places change because there are greater numbers of people. </a:t>
            </a:r>
          </a:p>
          <a:p>
            <a:pPr marL="0" indent="0">
              <a:buNone/>
            </a:pPr>
            <a:endParaRPr lang="en-AU" dirty="0" smtClean="0"/>
          </a:p>
          <a:p>
            <a:r>
              <a:rPr lang="en-AU" dirty="0" smtClean="0"/>
              <a:t>More </a:t>
            </a:r>
            <a:r>
              <a:rPr lang="en-AU" dirty="0"/>
              <a:t>services </a:t>
            </a:r>
            <a:r>
              <a:rPr lang="en-AU" dirty="0" smtClean="0"/>
              <a:t>(e.g. doctors, telecommunications) are required</a:t>
            </a:r>
          </a:p>
          <a:p>
            <a:r>
              <a:rPr lang="en-AU" dirty="0" smtClean="0"/>
              <a:t>More goods (e.g. food and machinery) are required, so production increases</a:t>
            </a:r>
          </a:p>
          <a:p>
            <a:r>
              <a:rPr lang="en-AU" dirty="0" smtClean="0"/>
              <a:t>More built elements (houses, roads) are constructed</a:t>
            </a:r>
          </a:p>
          <a:p>
            <a:r>
              <a:rPr lang="en-AU" dirty="0" smtClean="0"/>
              <a:t>Diversity of communities is increased</a:t>
            </a:r>
          </a:p>
          <a:p>
            <a:endParaRPr lang="en-AU" dirty="0" smtClean="0"/>
          </a:p>
          <a:p>
            <a:endParaRPr lang="en-AU" dirty="0"/>
          </a:p>
          <a:p>
            <a:endParaRPr lang="en-AU" dirty="0"/>
          </a:p>
        </p:txBody>
      </p:sp>
    </p:spTree>
    <p:extLst>
      <p:ext uri="{BB962C8B-B14F-4D97-AF65-F5344CB8AC3E}">
        <p14:creationId xmlns:p14="http://schemas.microsoft.com/office/powerpoint/2010/main" val="187792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Growth of urban areas</a:t>
            </a:r>
            <a:endParaRPr lang="en-AU" b="1" dirty="0"/>
          </a:p>
        </p:txBody>
      </p:sp>
      <p:sp>
        <p:nvSpPr>
          <p:cNvPr id="3" name="Content Placeholder 2"/>
          <p:cNvSpPr>
            <a:spLocks noGrp="1"/>
          </p:cNvSpPr>
          <p:nvPr>
            <p:ph idx="1"/>
          </p:nvPr>
        </p:nvSpPr>
        <p:spPr>
          <a:xfrm>
            <a:off x="179512" y="1903621"/>
            <a:ext cx="4104456" cy="3901643"/>
          </a:xfrm>
        </p:spPr>
        <p:txBody>
          <a:bodyPr>
            <a:noAutofit/>
          </a:bodyPr>
          <a:lstStyle/>
          <a:p>
            <a:pPr>
              <a:spcAft>
                <a:spcPts val="1200"/>
              </a:spcAft>
            </a:pPr>
            <a:r>
              <a:rPr lang="en-AU" sz="2200" dirty="0" smtClean="0"/>
              <a:t>Urban areas can be planned or unplanned.</a:t>
            </a:r>
          </a:p>
          <a:p>
            <a:pPr>
              <a:spcAft>
                <a:spcPts val="1200"/>
              </a:spcAft>
            </a:pPr>
            <a:r>
              <a:rPr lang="en-AU" sz="2200" dirty="0" smtClean="0"/>
              <a:t>In Australia, most building is planned/approved by local governments based on zones (areas) that define their use.</a:t>
            </a:r>
          </a:p>
          <a:p>
            <a:pPr>
              <a:spcAft>
                <a:spcPts val="1200"/>
              </a:spcAft>
            </a:pPr>
            <a:r>
              <a:rPr lang="en-AU" sz="2200" dirty="0" smtClean="0"/>
              <a:t>In some countries,  cities are not planned and grow unchecked.  </a:t>
            </a:r>
            <a:endParaRPr lang="en-AU" sz="2200" dirty="0"/>
          </a:p>
        </p:txBody>
      </p:sp>
      <p:pic>
        <p:nvPicPr>
          <p:cNvPr id="1026" name="Picture 2" descr="http://cdn.morguefile.com/imageData/public/files/r/rmpinho/preview/fldr_2005_04_17/file0005463558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688" y="1700808"/>
            <a:ext cx="4800532" cy="360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48688" y="5332566"/>
            <a:ext cx="4800532" cy="307777"/>
          </a:xfrm>
          <a:prstGeom prst="rect">
            <a:avLst/>
          </a:prstGeom>
          <a:noFill/>
        </p:spPr>
        <p:txBody>
          <a:bodyPr wrap="square" rtlCol="0">
            <a:spAutoFit/>
          </a:bodyPr>
          <a:lstStyle/>
          <a:p>
            <a:r>
              <a:rPr lang="en-AU" sz="700" dirty="0" smtClean="0">
                <a:latin typeface="Arial" pitchFamily="34" charset="0"/>
                <a:cs typeface="Arial" pitchFamily="34" charset="0"/>
              </a:rPr>
              <a:t>Favela in Brazil – Unplanned slums in front of wealthy apartment blocks. http</a:t>
            </a:r>
            <a:r>
              <a:rPr lang="en-AU" sz="700" dirty="0">
                <a:latin typeface="Arial" pitchFamily="34" charset="0"/>
                <a:cs typeface="Arial" pitchFamily="34" charset="0"/>
              </a:rPr>
              <a:t>://www.morguefile.com/archive/display/59042</a:t>
            </a:r>
          </a:p>
        </p:txBody>
      </p:sp>
    </p:spTree>
    <p:extLst>
      <p:ext uri="{BB962C8B-B14F-4D97-AF65-F5344CB8AC3E}">
        <p14:creationId xmlns:p14="http://schemas.microsoft.com/office/powerpoint/2010/main" val="2471255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70" y="540633"/>
            <a:ext cx="9154517" cy="570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1095023" y="0"/>
            <a:ext cx="6965245" cy="72008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4500" b="1" dirty="0" smtClean="0">
                <a:latin typeface="Arial" pitchFamily="34" charset="0"/>
                <a:cs typeface="Arial" pitchFamily="34" charset="0"/>
              </a:rPr>
              <a:t>How do major urban places grow?</a:t>
            </a:r>
            <a:endParaRPr lang="en-AU" sz="4500" b="1" dirty="0">
              <a:latin typeface="Arial" pitchFamily="34" charset="0"/>
              <a:cs typeface="Arial" pitchFamily="34" charset="0"/>
            </a:endParaRPr>
          </a:p>
        </p:txBody>
      </p:sp>
      <p:sp>
        <p:nvSpPr>
          <p:cNvPr id="2" name="Oval 1"/>
          <p:cNvSpPr/>
          <p:nvPr/>
        </p:nvSpPr>
        <p:spPr>
          <a:xfrm rot="21186317">
            <a:off x="1865988" y="1696870"/>
            <a:ext cx="4092589" cy="7512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34" name="Straight Arrow Connector 33"/>
          <p:cNvCxnSpPr/>
          <p:nvPr/>
        </p:nvCxnSpPr>
        <p:spPr>
          <a:xfrm>
            <a:off x="7979955" y="2767912"/>
            <a:ext cx="160626" cy="2024217"/>
          </a:xfrm>
          <a:prstGeom prst="straightConnector1">
            <a:avLst/>
          </a:prstGeom>
          <a:ln w="31750">
            <a:solidFill>
              <a:srgbClr val="FFFF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54" name="TextBox 2053"/>
          <p:cNvSpPr txBox="1"/>
          <p:nvPr/>
        </p:nvSpPr>
        <p:spPr>
          <a:xfrm>
            <a:off x="7668344" y="1896161"/>
            <a:ext cx="1475656" cy="646331"/>
          </a:xfrm>
          <a:prstGeom prst="rect">
            <a:avLst/>
          </a:prstGeom>
          <a:noFill/>
        </p:spPr>
        <p:txBody>
          <a:bodyPr wrap="square" rtlCol="0">
            <a:spAutoFit/>
          </a:bodyPr>
          <a:lstStyle/>
          <a:p>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Inner suburbs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058" name="TextBox 2057"/>
          <p:cNvSpPr txBox="1"/>
          <p:nvPr/>
        </p:nvSpPr>
        <p:spPr>
          <a:xfrm>
            <a:off x="23044" y="4398550"/>
            <a:ext cx="3973114" cy="1815882"/>
          </a:xfrm>
          <a:prstGeom prst="rect">
            <a:avLst/>
          </a:prstGeom>
          <a:solidFill>
            <a:schemeClr val="accent1"/>
          </a:solidFill>
          <a:ln>
            <a:solidFill>
              <a:schemeClr val="tx1"/>
            </a:solidFill>
          </a:ln>
          <a:effectLst>
            <a:outerShdw blurRad="50800" dist="38100" dir="8100000" algn="tr" rotWithShape="0">
              <a:prstClr val="black">
                <a:alpha val="58000"/>
              </a:prstClr>
            </a:outerShdw>
          </a:effectLst>
        </p:spPr>
        <p:txBody>
          <a:bodyPr wrap="square" rtlCol="0">
            <a:spAutoFit/>
          </a:bodyPr>
          <a:lstStyle/>
          <a:p>
            <a:r>
              <a:rPr lang="en-AU" sz="1600" dirty="0" smtClean="0"/>
              <a:t>In major cities an urban area grows around a central business district (CBD) which often has many high rises with apartments and business.  Suburbs and outer suburbs and fringe areas surround the CBD and are connected by roads. They often have houses or smaller apartment blocks. </a:t>
            </a:r>
            <a:endParaRPr lang="en-AU" sz="1600" dirty="0"/>
          </a:p>
        </p:txBody>
      </p:sp>
      <p:sp>
        <p:nvSpPr>
          <p:cNvPr id="12" name="TextBox 11"/>
          <p:cNvSpPr txBox="1"/>
          <p:nvPr/>
        </p:nvSpPr>
        <p:spPr>
          <a:xfrm>
            <a:off x="3554858" y="1700808"/>
            <a:ext cx="1152128" cy="584775"/>
          </a:xfrm>
          <a:prstGeom prst="rect">
            <a:avLst/>
          </a:prstGeom>
          <a:noFill/>
        </p:spPr>
        <p:txBody>
          <a:bodyPr wrap="square" rtlCol="0">
            <a:spAutoFit/>
          </a:bodyPr>
          <a:lstStyle/>
          <a:p>
            <a:r>
              <a:rPr lang="en-AU" sz="32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CBD</a:t>
            </a:r>
            <a:endParaRPr lang="en-AU" dirty="0"/>
          </a:p>
        </p:txBody>
      </p:sp>
      <p:sp>
        <p:nvSpPr>
          <p:cNvPr id="3" name="TextBox 2"/>
          <p:cNvSpPr txBox="1"/>
          <p:nvPr/>
        </p:nvSpPr>
        <p:spPr>
          <a:xfrm>
            <a:off x="5951997" y="6077073"/>
            <a:ext cx="3192003" cy="323165"/>
          </a:xfrm>
          <a:prstGeom prst="rect">
            <a:avLst/>
          </a:prstGeom>
          <a:solidFill>
            <a:schemeClr val="bg1">
              <a:lumMod val="95000"/>
              <a:alpha val="33000"/>
            </a:schemeClr>
          </a:solidFill>
        </p:spPr>
        <p:txBody>
          <a:bodyPr wrap="square" rtlCol="0">
            <a:spAutoFit/>
          </a:bodyPr>
          <a:lstStyle/>
          <a:p>
            <a:pPr algn="r"/>
            <a:r>
              <a:rPr lang="en-AU" sz="800" dirty="0" smtClean="0">
                <a:solidFill>
                  <a:schemeClr val="bg1"/>
                </a:solidFill>
                <a:latin typeface="Arial" pitchFamily="34" charset="0"/>
                <a:cs typeface="Arial" pitchFamily="34" charset="0"/>
              </a:rPr>
              <a:t>Courtesy of Tourism and Events Queensland</a:t>
            </a:r>
          </a:p>
          <a:p>
            <a:pPr algn="r"/>
            <a:r>
              <a:rPr lang="en-AU" sz="700" dirty="0" smtClean="0">
                <a:latin typeface="Arial" pitchFamily="34" charset="0"/>
                <a:cs typeface="Arial" pitchFamily="34" charset="0"/>
              </a:rPr>
              <a:t>http://teq.lookat.me.com.au/items/tq/preview/110/tq1106796P.jpg</a:t>
            </a:r>
            <a:endParaRPr lang="en-AU" sz="700" dirty="0">
              <a:latin typeface="Arial" pitchFamily="34" charset="0"/>
              <a:cs typeface="Arial" pitchFamily="34" charset="0"/>
            </a:endParaRPr>
          </a:p>
        </p:txBody>
      </p:sp>
      <p:cxnSp>
        <p:nvCxnSpPr>
          <p:cNvPr id="16" name="Straight Arrow Connector 15"/>
          <p:cNvCxnSpPr/>
          <p:nvPr/>
        </p:nvCxnSpPr>
        <p:spPr>
          <a:xfrm flipH="1">
            <a:off x="5148064" y="2188548"/>
            <a:ext cx="2520280" cy="1591473"/>
          </a:xfrm>
          <a:prstGeom prst="straightConnector1">
            <a:avLst/>
          </a:prstGeom>
          <a:ln w="31750">
            <a:solidFill>
              <a:srgbClr val="FFFF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55577" y="1700808"/>
            <a:ext cx="1224135" cy="195353"/>
          </a:xfrm>
          <a:prstGeom prst="straightConnector1">
            <a:avLst/>
          </a:prstGeom>
          <a:ln w="31750">
            <a:solidFill>
              <a:srgbClr val="FFFF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73402" y="1239143"/>
            <a:ext cx="1734502" cy="646331"/>
          </a:xfrm>
          <a:prstGeom prst="rect">
            <a:avLst/>
          </a:prstGeom>
          <a:noFill/>
        </p:spPr>
        <p:txBody>
          <a:bodyPr wrap="square" rtlCol="0">
            <a:spAutoFit/>
          </a:bodyPr>
          <a:lstStyle/>
          <a:p>
            <a:r>
              <a:rPr lang="en-AU" dirty="0" smtClean="0">
                <a:solidFill>
                  <a:schemeClr val="bg1"/>
                </a:solidFill>
              </a:rPr>
              <a:t>Outer/fringe  suburbs</a:t>
            </a:r>
            <a:endParaRPr lang="en-AU" dirty="0">
              <a:solidFill>
                <a:schemeClr val="bg1"/>
              </a:solidFill>
            </a:endParaRPr>
          </a:p>
        </p:txBody>
      </p:sp>
    </p:spTree>
    <p:extLst>
      <p:ext uri="{BB962C8B-B14F-4D97-AF65-F5344CB8AC3E}">
        <p14:creationId xmlns:p14="http://schemas.microsoft.com/office/powerpoint/2010/main" val="203777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Attributions</a:t>
            </a:r>
            <a:endParaRPr lang="en-AU" b="1" dirty="0"/>
          </a:p>
        </p:txBody>
      </p:sp>
      <p:sp>
        <p:nvSpPr>
          <p:cNvPr id="3" name="Content Placeholder 2"/>
          <p:cNvSpPr>
            <a:spLocks noGrp="1"/>
          </p:cNvSpPr>
          <p:nvPr>
            <p:ph idx="1"/>
          </p:nvPr>
        </p:nvSpPr>
        <p:spPr/>
        <p:txBody>
          <a:bodyPr>
            <a:normAutofit/>
          </a:bodyPr>
          <a:lstStyle/>
          <a:p>
            <a:r>
              <a:rPr lang="en-AU" sz="2000" dirty="0" smtClean="0">
                <a:latin typeface="Arial" pitchFamily="34" charset="0"/>
                <a:cs typeface="Arial" pitchFamily="34" charset="0"/>
              </a:rPr>
              <a:t>Slide 1 - </a:t>
            </a:r>
            <a:r>
              <a:rPr lang="en-AU" sz="2000" dirty="0">
                <a:latin typeface="Arial" pitchFamily="34" charset="0"/>
                <a:cs typeface="Arial" pitchFamily="34" charset="0"/>
              </a:rPr>
              <a:t>http://</a:t>
            </a:r>
            <a:r>
              <a:rPr lang="en-AU" sz="2000" dirty="0" smtClean="0">
                <a:latin typeface="Arial" pitchFamily="34" charset="0"/>
                <a:cs typeface="Arial" pitchFamily="34" charset="0"/>
              </a:rPr>
              <a:t>www.clker.com/clipart-skyline-15.html</a:t>
            </a:r>
          </a:p>
          <a:p>
            <a:r>
              <a:rPr lang="en-AU" sz="2000" dirty="0" smtClean="0">
                <a:latin typeface="Arial" pitchFamily="34" charset="0"/>
                <a:cs typeface="Arial" pitchFamily="34" charset="0"/>
              </a:rPr>
              <a:t>Slide 3 – </a:t>
            </a:r>
            <a:r>
              <a:rPr lang="de-DE" sz="2000" dirty="0" smtClean="0">
                <a:latin typeface="Arial" pitchFamily="34" charset="0"/>
                <a:cs typeface="Arial" pitchFamily="34" charset="0"/>
              </a:rPr>
              <a:t>USGS, </a:t>
            </a:r>
            <a:r>
              <a:rPr lang="de-DE" sz="2000" dirty="0">
                <a:latin typeface="Arial" pitchFamily="34" charset="0"/>
                <a:cs typeface="Arial" pitchFamily="34" charset="0"/>
              </a:rPr>
              <a:t>http://landsat.usgs.gov/images/gallery/103_L.jpg</a:t>
            </a:r>
            <a:endParaRPr lang="en-AU" sz="2000" dirty="0">
              <a:latin typeface="Arial" pitchFamily="34" charset="0"/>
              <a:cs typeface="Arial" pitchFamily="34" charset="0"/>
            </a:endParaRPr>
          </a:p>
          <a:p>
            <a:r>
              <a:rPr lang="en-AU" sz="2000" dirty="0" smtClean="0">
                <a:latin typeface="Arial" pitchFamily="34" charset="0"/>
                <a:cs typeface="Arial" pitchFamily="34" charset="0"/>
              </a:rPr>
              <a:t>Slide </a:t>
            </a:r>
            <a:r>
              <a:rPr lang="en-AU" sz="2000" dirty="0">
                <a:latin typeface="Arial" pitchFamily="34" charset="0"/>
                <a:cs typeface="Arial" pitchFamily="34" charset="0"/>
              </a:rPr>
              <a:t>6 - http://www.morguefile.com/archive/display/59042</a:t>
            </a:r>
          </a:p>
          <a:p>
            <a:r>
              <a:rPr lang="en-AU" sz="2000" dirty="0" smtClean="0">
                <a:latin typeface="Arial" pitchFamily="34" charset="0"/>
                <a:cs typeface="Arial" pitchFamily="34" charset="0"/>
              </a:rPr>
              <a:t>Slide </a:t>
            </a:r>
            <a:r>
              <a:rPr lang="en-AU" sz="2000" dirty="0">
                <a:latin typeface="Arial" pitchFamily="34" charset="0"/>
                <a:cs typeface="Arial" pitchFamily="34" charset="0"/>
              </a:rPr>
              <a:t>7</a:t>
            </a:r>
            <a:r>
              <a:rPr lang="en-AU" sz="2000" dirty="0" smtClean="0">
                <a:latin typeface="Arial" pitchFamily="34" charset="0"/>
                <a:cs typeface="Arial" pitchFamily="34" charset="0"/>
              </a:rPr>
              <a:t> - Courtesy </a:t>
            </a:r>
            <a:r>
              <a:rPr lang="en-AU" sz="2000" dirty="0">
                <a:latin typeface="Arial" pitchFamily="34" charset="0"/>
                <a:cs typeface="Arial" pitchFamily="34" charset="0"/>
              </a:rPr>
              <a:t>of Tourism and Events </a:t>
            </a:r>
            <a:r>
              <a:rPr lang="en-AU" sz="2000" dirty="0" smtClean="0">
                <a:latin typeface="Arial" pitchFamily="34" charset="0"/>
                <a:cs typeface="Arial" pitchFamily="34" charset="0"/>
              </a:rPr>
              <a:t>Queensland http</a:t>
            </a:r>
            <a:r>
              <a:rPr lang="en-AU" sz="2000" dirty="0">
                <a:latin typeface="Arial" pitchFamily="34" charset="0"/>
                <a:cs typeface="Arial" pitchFamily="34" charset="0"/>
              </a:rPr>
              <a:t>://</a:t>
            </a:r>
            <a:r>
              <a:rPr lang="en-AU" sz="2000" dirty="0" smtClean="0">
                <a:latin typeface="Arial" pitchFamily="34" charset="0"/>
                <a:cs typeface="Arial" pitchFamily="34" charset="0"/>
              </a:rPr>
              <a:t>teq.lookat.me.com.au/items/tq/preview/110/tq1106796P.jpg</a:t>
            </a:r>
          </a:p>
          <a:p>
            <a:pPr marL="0" indent="0">
              <a:buNone/>
            </a:pPr>
            <a:endParaRPr lang="en-AU" sz="2000" dirty="0">
              <a:latin typeface="Arial" pitchFamily="34" charset="0"/>
              <a:cs typeface="Arial" pitchFamily="34" charset="0"/>
            </a:endParaRPr>
          </a:p>
          <a:p>
            <a:pPr marL="0" indent="0">
              <a:buNone/>
            </a:pPr>
            <a:r>
              <a:rPr lang="en-AU" sz="2000" dirty="0" smtClean="0">
                <a:latin typeface="Arial" pitchFamily="34" charset="0"/>
                <a:cs typeface="Arial" pitchFamily="34" charset="0"/>
              </a:rPr>
              <a:t> </a:t>
            </a:r>
            <a:endParaRPr lang="en-AU" sz="2000" dirty="0">
              <a:solidFill>
                <a:srgbClr val="FF0000"/>
              </a:solidFill>
              <a:latin typeface="Arial" pitchFamily="34" charset="0"/>
              <a:cs typeface="Arial" pitchFamily="34" charset="0"/>
            </a:endParaRPr>
          </a:p>
          <a:p>
            <a:pPr marL="0" indent="0">
              <a:buNone/>
            </a:pPr>
            <a:endParaRPr lang="en-AU" sz="2000" dirty="0">
              <a:solidFill>
                <a:srgbClr val="FF0000"/>
              </a:solidFill>
              <a:latin typeface="Arial" pitchFamily="34" charset="0"/>
              <a:cs typeface="Arial" pitchFamily="34" charset="0"/>
            </a:endParaRPr>
          </a:p>
          <a:p>
            <a:endParaRPr lang="en-AU" sz="2000" dirty="0" smtClean="0">
              <a:latin typeface="Arial" pitchFamily="34" charset="0"/>
              <a:cs typeface="Arial" pitchFamily="34" charset="0"/>
            </a:endParaRPr>
          </a:p>
          <a:p>
            <a:endParaRPr lang="en-AU" sz="2000" dirty="0">
              <a:latin typeface="Arial" pitchFamily="34" charset="0"/>
              <a:cs typeface="Arial" pitchFamily="34" charset="0"/>
            </a:endParaRPr>
          </a:p>
        </p:txBody>
      </p:sp>
    </p:spTree>
    <p:extLst>
      <p:ext uri="{BB962C8B-B14F-4D97-AF65-F5344CB8AC3E}">
        <p14:creationId xmlns:p14="http://schemas.microsoft.com/office/powerpoint/2010/main" val="3213176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owerPoint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 powerPoint presentation</Template>
  <TotalTime>1376</TotalTime>
  <Words>404</Words>
  <Application>Microsoft Office PowerPoint</Application>
  <PresentationFormat>On-screen Show (4:3)</PresentationFormat>
  <Paragraphs>48</Paragraphs>
  <Slides>8</Slides>
  <Notes>2</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blank powerPoint presentation</vt:lpstr>
      <vt:lpstr>Office Theme</vt:lpstr>
      <vt:lpstr>Urbanisation  </vt:lpstr>
      <vt:lpstr>What is urbanisation?</vt:lpstr>
      <vt:lpstr>Example of urban growth:  Las Vegas 1984 to 2011</vt:lpstr>
      <vt:lpstr>Why people move from rural areas to urban areas</vt:lpstr>
      <vt:lpstr>How does urban growth influence the human characteristics of urban places? </vt:lpstr>
      <vt:lpstr>Growth of urban areas</vt:lpstr>
      <vt:lpstr>PowerPoint Presentation</vt:lpstr>
      <vt:lpstr>Attributions</vt:lpstr>
    </vt:vector>
  </TitlesOfParts>
  <Company>Queensland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how people and places affect one another</dc:title>
  <dc:creator>LAHRS, Belinda</dc:creator>
  <cp:lastModifiedBy>Rebecca Jones</cp:lastModifiedBy>
  <cp:revision>154</cp:revision>
  <dcterms:created xsi:type="dcterms:W3CDTF">2013-06-17T23:14:55Z</dcterms:created>
  <dcterms:modified xsi:type="dcterms:W3CDTF">2015-12-08T06:58:56Z</dcterms:modified>
</cp:coreProperties>
</file>