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894" r:id="rId2"/>
  </p:sldMasterIdLst>
  <p:notesMasterIdLst>
    <p:notesMasterId r:id="rId13"/>
  </p:notesMasterIdLst>
  <p:sldIdLst>
    <p:sldId id="287" r:id="rId3"/>
    <p:sldId id="301" r:id="rId4"/>
    <p:sldId id="305" r:id="rId5"/>
    <p:sldId id="288" r:id="rId6"/>
    <p:sldId id="294" r:id="rId7"/>
    <p:sldId id="295" r:id="rId8"/>
    <p:sldId id="296" r:id="rId9"/>
    <p:sldId id="302" r:id="rId10"/>
    <p:sldId id="303" r:id="rId11"/>
    <p:sldId id="304" r:id="rId1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630BA"/>
    <a:srgbClr val="D5A7F7"/>
    <a:srgbClr val="BCE292"/>
    <a:srgbClr val="CFF5D3"/>
    <a:srgbClr val="FDD387"/>
    <a:srgbClr val="EFFE2E"/>
    <a:srgbClr val="F4FABC"/>
    <a:srgbClr val="FBC5CA"/>
    <a:srgbClr val="C0EE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608" autoAdjust="0"/>
  </p:normalViewPr>
  <p:slideViewPr>
    <p:cSldViewPr>
      <p:cViewPr varScale="1">
        <p:scale>
          <a:sx n="78" d="100"/>
          <a:sy n="78" d="100"/>
        </p:scale>
        <p:origin x="-114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687EC81-6101-4C15-AC18-6E08A01209B3}" type="datetimeFigureOut">
              <a:rPr lang="en-AU"/>
              <a:pPr>
                <a:defRPr/>
              </a:pPr>
              <a:t>8/12/2015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AU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AU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C1548AC-E7F0-4598-8319-E6659FAD7542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931064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1548AC-E7F0-4598-8319-E6659FAD7542}" type="slidenum">
              <a:rPr lang="en-AU" smtClean="0"/>
              <a:pPr>
                <a:defRPr/>
              </a:pPr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228729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1548AC-E7F0-4598-8319-E6659FAD7542}" type="slidenum">
              <a:rPr lang="en-AU" smtClean="0"/>
              <a:pPr>
                <a:defRPr/>
              </a:pPr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581642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646046C-0EC5-430C-86B5-C4B2E19F48F0}" type="datetimeFigureOut">
              <a:rPr lang="en-AU"/>
              <a:pPr>
                <a:defRPr/>
              </a:pPr>
              <a:t>8/12/2015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01222DE-8C6D-4762-8E06-9F0150695ED5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933933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BF1524D-C704-4659-8203-AE97931C2A2A}" type="datetimeFigureOut">
              <a:rPr lang="en-AU"/>
              <a:pPr>
                <a:defRPr/>
              </a:pPr>
              <a:t>8/12/2015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50C1F61-D4DA-42F9-96D3-B5CBC366EA5E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069609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05B0069-93C4-4120-8888-C8EA76843E0F}" type="datetimeFigureOut">
              <a:rPr lang="en-AU"/>
              <a:pPr>
                <a:defRPr/>
              </a:pPr>
              <a:t>8/12/2015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6F152EE-64B7-45D0-9E4C-C8E54A9AF42F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053269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646046C-0EC5-430C-86B5-C4B2E19F48F0}" type="datetimeFigureOut">
              <a:rPr lang="en-AU" smtClean="0"/>
              <a:pPr>
                <a:defRPr/>
              </a:pPr>
              <a:t>8/12/2015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01222DE-8C6D-4762-8E06-9F0150695ED5}" type="slidenum">
              <a:rPr lang="en-AU" smtClean="0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88802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D18CF83-F257-4D9C-ACAB-59A6F1461702}" type="datetimeFigureOut">
              <a:rPr lang="en-AU" smtClean="0"/>
              <a:pPr>
                <a:defRPr/>
              </a:pPr>
              <a:t>8/12/2015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CD7BBFD-CAE6-4302-9592-7291F251ED4A}" type="slidenum">
              <a:rPr lang="en-AU" smtClean="0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989090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741E6B6-C5F7-4ECD-972E-B757C8455850}" type="datetimeFigureOut">
              <a:rPr lang="en-AU" smtClean="0"/>
              <a:pPr>
                <a:defRPr/>
              </a:pPr>
              <a:t>8/12/2015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6E33DAA-44B8-40FB-8184-5A1F93FEE5BC}" type="slidenum">
              <a:rPr lang="en-AU" smtClean="0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73426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3A03069-FC2C-4FBE-8DF5-03E5C06A3647}" type="datetimeFigureOut">
              <a:rPr lang="en-AU" smtClean="0"/>
              <a:pPr>
                <a:defRPr/>
              </a:pPr>
              <a:t>8/12/2015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D7A34F7-BD06-4A99-AA52-8F3A2D6B71A7}" type="slidenum">
              <a:rPr lang="en-AU" smtClean="0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504842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48F01E9-435E-40BE-8DDC-8012A166DE8D}" type="datetimeFigureOut">
              <a:rPr lang="en-AU" smtClean="0"/>
              <a:pPr>
                <a:defRPr/>
              </a:pPr>
              <a:t>8/12/2015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0C1EB90-23BA-4DAF-8375-9B627AFF2071}" type="slidenum">
              <a:rPr lang="en-AU" smtClean="0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260477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B1FD624B-B767-42A0-A213-4BE2D3CE80BB}" type="datetimeFigureOut">
              <a:rPr lang="en-AU" smtClean="0"/>
              <a:pPr>
                <a:defRPr/>
              </a:pPr>
              <a:t>8/12/2015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6110399-1114-4D3B-B891-1A9258283E9A}" type="slidenum">
              <a:rPr lang="en-AU" smtClean="0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397564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BF80CF3-7725-4403-AB22-A98E6B1E52E4}" type="datetimeFigureOut">
              <a:rPr lang="en-AU" smtClean="0"/>
              <a:pPr>
                <a:defRPr/>
              </a:pPr>
              <a:t>8/12/2015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C064B3C-0D53-4C61-8D15-0DD207F69D83}" type="slidenum">
              <a:rPr lang="en-AU" smtClean="0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734239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311F1F3-A73E-423A-8810-EF59E4C68634}" type="datetimeFigureOut">
              <a:rPr lang="en-AU" smtClean="0"/>
              <a:pPr>
                <a:defRPr/>
              </a:pPr>
              <a:t>8/12/2015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7352DFD-12AB-491F-A99A-7BC1231429AF}" type="slidenum">
              <a:rPr lang="en-AU" smtClean="0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28922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D18CF83-F257-4D9C-ACAB-59A6F1461702}" type="datetimeFigureOut">
              <a:rPr lang="en-AU"/>
              <a:pPr>
                <a:defRPr/>
              </a:pPr>
              <a:t>8/12/2015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CD7BBFD-CAE6-4302-9592-7291F251ED4A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606768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4ADEFA1-E00F-4F2F-8881-A3E530522B6B}" type="datetimeFigureOut">
              <a:rPr lang="en-AU" smtClean="0"/>
              <a:pPr>
                <a:defRPr/>
              </a:pPr>
              <a:t>8/12/2015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68DF113-D9A0-46A9-94C3-C18A72A8432D}" type="slidenum">
              <a:rPr lang="en-AU" smtClean="0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032111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BF1524D-C704-4659-8203-AE97931C2A2A}" type="datetimeFigureOut">
              <a:rPr lang="en-AU" smtClean="0"/>
              <a:pPr>
                <a:defRPr/>
              </a:pPr>
              <a:t>8/12/2015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50C1F61-D4DA-42F9-96D3-B5CBC366EA5E}" type="slidenum">
              <a:rPr lang="en-AU" smtClean="0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5023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05B0069-93C4-4120-8888-C8EA76843E0F}" type="datetimeFigureOut">
              <a:rPr lang="en-AU" smtClean="0"/>
              <a:pPr>
                <a:defRPr/>
              </a:pPr>
              <a:t>8/12/2015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B6F152EE-64B7-45D0-9E4C-C8E54A9AF42F}" type="slidenum">
              <a:rPr lang="en-AU" smtClean="0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565746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741E6B6-C5F7-4ECD-972E-B757C8455850}" type="datetimeFigureOut">
              <a:rPr lang="en-AU"/>
              <a:pPr>
                <a:defRPr/>
              </a:pPr>
              <a:t>8/12/2015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6E33DAA-44B8-40FB-8184-5A1F93FEE5BC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83408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C3A03069-FC2C-4FBE-8DF5-03E5C06A3647}" type="datetimeFigureOut">
              <a:rPr lang="en-AU"/>
              <a:pPr>
                <a:defRPr/>
              </a:pPr>
              <a:t>8/12/2015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DD7A34F7-BD06-4A99-AA52-8F3A2D6B71A7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420846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48F01E9-435E-40BE-8DDC-8012A166DE8D}" type="datetimeFigureOut">
              <a:rPr lang="en-AU"/>
              <a:pPr>
                <a:defRPr/>
              </a:pPr>
              <a:t>8/12/2015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0C1EB90-23BA-4DAF-8375-9B627AFF2071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440316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1FD624B-B767-42A0-A213-4BE2D3CE80BB}" type="datetimeFigureOut">
              <a:rPr lang="en-AU"/>
              <a:pPr>
                <a:defRPr/>
              </a:pPr>
              <a:t>8/12/2015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D6110399-1114-4D3B-B891-1A9258283E9A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847496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BF80CF3-7725-4403-AB22-A98E6B1E52E4}" type="datetimeFigureOut">
              <a:rPr lang="en-AU"/>
              <a:pPr>
                <a:defRPr/>
              </a:pPr>
              <a:t>8/12/2015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C064B3C-0D53-4C61-8D15-0DD207F69D83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320730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311F1F3-A73E-423A-8810-EF59E4C68634}" type="datetimeFigureOut">
              <a:rPr lang="en-AU"/>
              <a:pPr>
                <a:defRPr/>
              </a:pPr>
              <a:t>8/12/2015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7352DFD-12AB-491F-A99A-7BC1231429AF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958340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A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C4ADEFA1-E00F-4F2F-8881-A3E530522B6B}" type="datetimeFigureOut">
              <a:rPr lang="en-AU"/>
              <a:pPr>
                <a:defRPr/>
              </a:pPr>
              <a:t>8/12/2015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68DF113-D9A0-46A9-94C3-C18A72A8432D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95066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4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alphaModFix amt="45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AU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smtClean="0"/>
          </a:p>
        </p:txBody>
      </p:sp>
      <p:pic>
        <p:nvPicPr>
          <p:cNvPr id="1028" name="Picture 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38" y="6423025"/>
            <a:ext cx="639762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6" descr="Description: C2C_Data:Dev Area:ePub stuff:Gov Crest:Qld-CoA-Stylised-1L-Online-mono-1???.eps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8688" y="6411913"/>
            <a:ext cx="15875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1"/>
          <p:cNvSpPr txBox="1"/>
          <p:nvPr userDrawn="1"/>
        </p:nvSpPr>
        <p:spPr>
          <a:xfrm>
            <a:off x="3558006" y="6397724"/>
            <a:ext cx="20162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r>
              <a:rPr lang="en-AU" sz="7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©</a:t>
            </a:r>
            <a:r>
              <a:rPr lang="en-AU" sz="700" dirty="0" smtClean="0">
                <a:latin typeface="Arial" pitchFamily="34" charset="0"/>
                <a:cs typeface="Arial" pitchFamily="34" charset="0"/>
              </a:rPr>
              <a:t> The</a:t>
            </a:r>
            <a:r>
              <a:rPr lang="en-AU" sz="700" baseline="0" dirty="0" smtClean="0">
                <a:latin typeface="Arial" pitchFamily="34" charset="0"/>
                <a:cs typeface="Arial" pitchFamily="34" charset="0"/>
              </a:rPr>
              <a:t> State of Queensland (Department of</a:t>
            </a:r>
          </a:p>
          <a:p>
            <a:r>
              <a:rPr lang="en-AU" sz="700" baseline="0" dirty="0" smtClean="0">
                <a:latin typeface="Arial" pitchFamily="34" charset="0"/>
                <a:cs typeface="Arial" pitchFamily="34" charset="0"/>
              </a:rPr>
              <a:t>Education, Training and Employment) 2014.</a:t>
            </a:r>
            <a:endParaRPr lang="en-AU" sz="700" dirty="0">
              <a:latin typeface="Arial" pitchFamily="34" charset="0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5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Rectangle 6"/>
          <p:cNvSpPr/>
          <p:nvPr userDrawn="1"/>
        </p:nvSpPr>
        <p:spPr>
          <a:xfrm>
            <a:off x="827584" y="6437657"/>
            <a:ext cx="19402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fld id="{F1015641-16D3-044A-8328-636FB8C17EDB}" type="slidenum">
              <a:rPr lang="en-US" sz="900" b="0" i="0" u="none" strike="noStrike" kern="1200" baseline="30000" smtClean="0">
                <a:solidFill>
                  <a:schemeClr val="tx1"/>
                </a:solidFill>
                <a:latin typeface="Arial"/>
                <a:ea typeface="+mn-ea"/>
                <a:cs typeface="Arial"/>
              </a:rPr>
              <a:pPr algn="l" rtl="0"/>
              <a:t>‹#›</a:t>
            </a:fld>
            <a:r>
              <a:rPr lang="en-US" sz="900" b="0" i="0" u="none" strike="noStrike" kern="1200" baseline="30000" dirty="0" smtClean="0">
                <a:solidFill>
                  <a:schemeClr val="tx1"/>
                </a:solidFill>
                <a:latin typeface="Arial"/>
                <a:ea typeface="+mn-ea"/>
                <a:cs typeface="Arial"/>
              </a:rPr>
              <a:t> of 10</a:t>
            </a:r>
          </a:p>
          <a:p>
            <a:pPr algn="l" rtl="0"/>
            <a:r>
              <a:rPr lang="en-US" sz="900" b="0" i="0" u="none" strike="noStrike" kern="1200" baseline="30000" dirty="0" smtClean="0">
                <a:solidFill>
                  <a:schemeClr val="tx1"/>
                </a:solidFill>
                <a:latin typeface="Arial"/>
                <a:ea typeface="+mn-ea"/>
                <a:cs typeface="Arial"/>
              </a:rPr>
              <a:t>Geo_Y05_U2_SS_NaturalHazards</a:t>
            </a:r>
          </a:p>
          <a:p>
            <a:pPr algn="l" rtl="0"/>
            <a:r>
              <a:rPr lang="en-US" sz="900" b="0" i="0" u="none" strike="noStrike" kern="1200" baseline="30000" dirty="0" smtClean="0">
                <a:solidFill>
                  <a:schemeClr val="tx1"/>
                </a:solidFill>
                <a:latin typeface="Arial"/>
                <a:ea typeface="+mn-ea"/>
                <a:cs typeface="Arial"/>
              </a:rPr>
              <a:t>Draft 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7668344" y="6547612"/>
            <a:ext cx="1308100" cy="228600"/>
          </a:xfrm>
          <a:prstGeom prst="rect">
            <a:avLst/>
          </a:prstGeom>
        </p:spPr>
      </p:pic>
      <p:sp>
        <p:nvSpPr>
          <p:cNvPr id="8" name="TextBox 1"/>
          <p:cNvSpPr txBox="1"/>
          <p:nvPr userDrawn="1"/>
        </p:nvSpPr>
        <p:spPr>
          <a:xfrm>
            <a:off x="3491880" y="6468435"/>
            <a:ext cx="20162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r>
              <a:rPr lang="en-AU" sz="7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©</a:t>
            </a:r>
            <a:r>
              <a:rPr lang="en-AU" sz="700" dirty="0" smtClean="0">
                <a:latin typeface="Arial" pitchFamily="34" charset="0"/>
                <a:cs typeface="Arial" pitchFamily="34" charset="0"/>
              </a:rPr>
              <a:t> The</a:t>
            </a:r>
            <a:r>
              <a:rPr lang="en-AU" sz="700" baseline="0" dirty="0" smtClean="0">
                <a:latin typeface="Arial" pitchFamily="34" charset="0"/>
                <a:cs typeface="Arial" pitchFamily="34" charset="0"/>
              </a:rPr>
              <a:t> State of Queensland (Department of</a:t>
            </a:r>
          </a:p>
          <a:p>
            <a:r>
              <a:rPr lang="en-AU" sz="700" baseline="0" dirty="0" smtClean="0">
                <a:latin typeface="Arial" pitchFamily="34" charset="0"/>
                <a:cs typeface="Arial" pitchFamily="34" charset="0"/>
              </a:rPr>
              <a:t>Education, Training and Employment) 2014.</a:t>
            </a:r>
            <a:endParaRPr lang="en-AU" sz="7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639" y="6410293"/>
            <a:ext cx="63976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1018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5" r:id="rId1"/>
    <p:sldLayoutId id="2147483896" r:id="rId2"/>
    <p:sldLayoutId id="2147483897" r:id="rId3"/>
    <p:sldLayoutId id="2147483898" r:id="rId4"/>
    <p:sldLayoutId id="2147483899" r:id="rId5"/>
    <p:sldLayoutId id="2147483900" r:id="rId6"/>
    <p:sldLayoutId id="2147483901" r:id="rId7"/>
    <p:sldLayoutId id="2147483902" r:id="rId8"/>
    <p:sldLayoutId id="2147483903" r:id="rId9"/>
    <p:sldLayoutId id="2147483904" r:id="rId10"/>
    <p:sldLayoutId id="2147483905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2463031"/>
            <a:ext cx="7772400" cy="1470025"/>
          </a:xfrm>
        </p:spPr>
        <p:txBody>
          <a:bodyPr>
            <a:normAutofit/>
          </a:bodyPr>
          <a:lstStyle/>
          <a:p>
            <a:r>
              <a:rPr lang="en-AU" sz="5000" dirty="0" smtClean="0">
                <a:solidFill>
                  <a:schemeClr val="accent1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Natural hazards</a:t>
            </a:r>
            <a:endParaRPr lang="en-AU" sz="5000" dirty="0">
              <a:solidFill>
                <a:schemeClr val="accent1">
                  <a:lumMod val="75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548680"/>
            <a:ext cx="2245805" cy="1684354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7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4581128"/>
            <a:ext cx="2632896" cy="1752521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8" name="Content Placeholder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4642" y="719274"/>
            <a:ext cx="2379193" cy="1784395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9" name="Content Placeholder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176011"/>
            <a:ext cx="2447703" cy="1629253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1468602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Attributions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AU" sz="2600" dirty="0" smtClean="0"/>
              <a:t>Slides 4-7</a:t>
            </a:r>
          </a:p>
          <a:p>
            <a:r>
              <a:rPr lang="en-AU" sz="2600" dirty="0">
                <a:latin typeface="Arial" pitchFamily="34" charset="0"/>
                <a:cs typeface="Arial" pitchFamily="34" charset="0"/>
              </a:rPr>
              <a:t>http://pixabay.com/en/high-water-street-gone-down-damage-123220</a:t>
            </a:r>
            <a:r>
              <a:rPr lang="en-AU" sz="2600" dirty="0" smtClean="0">
                <a:latin typeface="Arial" pitchFamily="34" charset="0"/>
                <a:cs typeface="Arial" pitchFamily="34" charset="0"/>
              </a:rPr>
              <a:t>/</a:t>
            </a:r>
          </a:p>
          <a:p>
            <a:r>
              <a:rPr lang="en-AU" sz="2600" dirty="0"/>
              <a:t>http://pixabay.com/en/key-west-florida-hurricane-dennis-86025</a:t>
            </a:r>
            <a:r>
              <a:rPr lang="en-AU" sz="2600" dirty="0" smtClean="0"/>
              <a:t>/</a:t>
            </a:r>
          </a:p>
          <a:p>
            <a:r>
              <a:rPr lang="en-AU" sz="2600" dirty="0"/>
              <a:t>http://</a:t>
            </a:r>
            <a:r>
              <a:rPr lang="en-AU" sz="2600" dirty="0" smtClean="0"/>
              <a:t>pixabay.com/en/fire-flames-orange-107080/</a:t>
            </a:r>
          </a:p>
          <a:p>
            <a:r>
              <a:rPr lang="en-AU" sz="2600" dirty="0" smtClean="0"/>
              <a:t>http</a:t>
            </a:r>
            <a:r>
              <a:rPr lang="en-AU" sz="2600" dirty="0"/>
              <a:t>://pixabay.com/en/sky-clouds-super-cell-thunderstorm-79938</a:t>
            </a:r>
            <a:r>
              <a:rPr lang="en-AU" sz="2600" dirty="0" smtClean="0"/>
              <a:t>/</a:t>
            </a:r>
          </a:p>
          <a:p>
            <a:pPr marL="0" indent="0">
              <a:buNone/>
            </a:pPr>
            <a:endParaRPr lang="en-AU" sz="26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AU" sz="2600" dirty="0" smtClean="0"/>
          </a:p>
          <a:p>
            <a:pPr marL="0" indent="0">
              <a:buNone/>
            </a:pPr>
            <a:endParaRPr lang="en-AU" sz="2600" dirty="0" smtClean="0"/>
          </a:p>
          <a:p>
            <a:pPr marL="0" indent="0">
              <a:buNone/>
            </a:pPr>
            <a:endParaRPr lang="en-AU" sz="2600" dirty="0"/>
          </a:p>
          <a:p>
            <a:pPr marL="0" indent="0">
              <a:buNone/>
            </a:pPr>
            <a:endParaRPr lang="en-AU" sz="2600" dirty="0"/>
          </a:p>
          <a:p>
            <a:pPr marL="0" indent="0">
              <a:buNone/>
            </a:pPr>
            <a:endParaRPr lang="en-AU" sz="2600" dirty="0">
              <a:latin typeface="Arial" pitchFamily="34" charset="0"/>
              <a:cs typeface="Arial" pitchFamily="34" charset="0"/>
            </a:endParaRPr>
          </a:p>
          <a:p>
            <a:endParaRPr lang="en-AU" sz="2600" dirty="0" smtClean="0"/>
          </a:p>
        </p:txBody>
      </p:sp>
    </p:spTree>
    <p:extLst>
      <p:ext uri="{BB962C8B-B14F-4D97-AF65-F5344CB8AC3E}">
        <p14:creationId xmlns:p14="http://schemas.microsoft.com/office/powerpoint/2010/main" val="2368010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b="1" dirty="0" smtClean="0">
                <a:solidFill>
                  <a:schemeClr val="accent1">
                    <a:lumMod val="75000"/>
                  </a:schemeClr>
                </a:solidFill>
              </a:rPr>
              <a:t>When hazards become disasters</a:t>
            </a:r>
            <a:r>
              <a:rPr lang="en-AU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AU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en-A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sz="3000" dirty="0" smtClean="0"/>
              <a:t>Natural hazards are severe and extreme events that occur as part of natural processes.</a:t>
            </a:r>
          </a:p>
          <a:p>
            <a:pPr marL="0" indent="0">
              <a:buNone/>
            </a:pPr>
            <a:endParaRPr lang="en-AU" sz="3000" dirty="0" smtClean="0"/>
          </a:p>
          <a:p>
            <a:r>
              <a:rPr lang="en-AU" sz="3000" b="1" dirty="0" smtClean="0"/>
              <a:t>Natural hazards </a:t>
            </a:r>
            <a:r>
              <a:rPr lang="en-AU" sz="3000" dirty="0" smtClean="0"/>
              <a:t>become </a:t>
            </a:r>
            <a:r>
              <a:rPr lang="en-AU" sz="3000" b="1" dirty="0" smtClean="0"/>
              <a:t>natural disasters </a:t>
            </a:r>
            <a:r>
              <a:rPr lang="en-AU" sz="3000" dirty="0" smtClean="0"/>
              <a:t>when people’s lives and properties are destroyed.</a:t>
            </a:r>
          </a:p>
        </p:txBody>
      </p:sp>
    </p:spTree>
    <p:extLst>
      <p:ext uri="{BB962C8B-B14F-4D97-AF65-F5344CB8AC3E}">
        <p14:creationId xmlns:p14="http://schemas.microsoft.com/office/powerpoint/2010/main" val="999032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Queensland at risk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AU" dirty="0" smtClean="0"/>
              <a:t>Queensland is prone to the following hazards:</a:t>
            </a:r>
          </a:p>
          <a:p>
            <a:r>
              <a:rPr lang="en-AU" dirty="0" smtClean="0"/>
              <a:t>Flooding</a:t>
            </a:r>
          </a:p>
          <a:p>
            <a:r>
              <a:rPr lang="en-AU" dirty="0" smtClean="0"/>
              <a:t>Cyclones</a:t>
            </a:r>
          </a:p>
          <a:p>
            <a:r>
              <a:rPr lang="en-AU" dirty="0" smtClean="0"/>
              <a:t>Bushfires</a:t>
            </a:r>
          </a:p>
          <a:p>
            <a:r>
              <a:rPr lang="en-AU" dirty="0" smtClean="0"/>
              <a:t>Severe storms</a:t>
            </a:r>
          </a:p>
          <a:p>
            <a:pPr marL="0" indent="0">
              <a:buNone/>
            </a:pPr>
            <a:endParaRPr lang="en-AU" dirty="0" smtClean="0"/>
          </a:p>
          <a:p>
            <a:pPr marL="0" indent="0">
              <a:buNone/>
            </a:pPr>
            <a:r>
              <a:rPr lang="en-AU" i="1" dirty="0" smtClean="0"/>
              <a:t>Each of these has the potential to become disastrous under certain conditions</a:t>
            </a:r>
            <a:endParaRPr lang="en-AU" i="1" dirty="0"/>
          </a:p>
        </p:txBody>
      </p:sp>
    </p:spTree>
    <p:extLst>
      <p:ext uri="{BB962C8B-B14F-4D97-AF65-F5344CB8AC3E}">
        <p14:creationId xmlns:p14="http://schemas.microsoft.com/office/powerpoint/2010/main" val="2188776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941" y="149290"/>
            <a:ext cx="8888555" cy="1202485"/>
          </a:xfrm>
        </p:spPr>
        <p:txBody>
          <a:bodyPr>
            <a:normAutofit fontScale="90000"/>
          </a:bodyPr>
          <a:lstStyle/>
          <a:p>
            <a:r>
              <a:rPr lang="en-AU" dirty="0" smtClean="0">
                <a:solidFill>
                  <a:schemeClr val="accent1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Floods</a:t>
            </a:r>
            <a:r>
              <a:rPr lang="en-AU" dirty="0" smtClean="0">
                <a:latin typeface="Aharoni" pitchFamily="2" charset="-79"/>
                <a:cs typeface="Aharoni" pitchFamily="2" charset="-79"/>
              </a:rPr>
              <a:t/>
            </a:r>
            <a:br>
              <a:rPr lang="en-AU" dirty="0" smtClean="0">
                <a:latin typeface="Aharoni" pitchFamily="2" charset="-79"/>
                <a:cs typeface="Aharoni" pitchFamily="2" charset="-79"/>
              </a:rPr>
            </a:br>
            <a:endParaRPr lang="en-AU" dirty="0"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692696"/>
            <a:ext cx="7632848" cy="5503393"/>
          </a:xfrm>
        </p:spPr>
      </p:pic>
      <p:sp>
        <p:nvSpPr>
          <p:cNvPr id="8" name="Rectangle 7"/>
          <p:cNvSpPr/>
          <p:nvPr/>
        </p:nvSpPr>
        <p:spPr>
          <a:xfrm>
            <a:off x="755576" y="6143996"/>
            <a:ext cx="4572000" cy="20005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AU" sz="700" dirty="0">
                <a:latin typeface="Arial" pitchFamily="34" charset="0"/>
                <a:cs typeface="Arial" pitchFamily="34" charset="0"/>
              </a:rPr>
              <a:t>http://pixabay.com/en/high-water-street-gone-down-damage-123220/</a:t>
            </a:r>
          </a:p>
        </p:txBody>
      </p:sp>
    </p:spTree>
    <p:extLst>
      <p:ext uri="{BB962C8B-B14F-4D97-AF65-F5344CB8AC3E}">
        <p14:creationId xmlns:p14="http://schemas.microsoft.com/office/powerpoint/2010/main" val="1722043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626" y="152590"/>
            <a:ext cx="8795862" cy="1202485"/>
          </a:xfrm>
        </p:spPr>
        <p:txBody>
          <a:bodyPr>
            <a:normAutofit fontScale="90000"/>
          </a:bodyPr>
          <a:lstStyle/>
          <a:p>
            <a:r>
              <a:rPr lang="en-AU" dirty="0" smtClean="0">
                <a:solidFill>
                  <a:schemeClr val="accent1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Cyclones</a:t>
            </a:r>
            <a:r>
              <a:rPr lang="en-AU" dirty="0" smtClean="0">
                <a:latin typeface="Aharoni" pitchFamily="2" charset="-79"/>
                <a:cs typeface="Aharoni" pitchFamily="2" charset="-79"/>
              </a:rPr>
              <a:t/>
            </a:r>
            <a:br>
              <a:rPr lang="en-AU" dirty="0" smtClean="0">
                <a:latin typeface="Aharoni" pitchFamily="2" charset="-79"/>
                <a:cs typeface="Aharoni" pitchFamily="2" charset="-79"/>
              </a:rPr>
            </a:br>
            <a:endParaRPr lang="en-AU" dirty="0"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846717"/>
            <a:ext cx="8005395" cy="5328592"/>
          </a:xfrm>
        </p:spPr>
      </p:pic>
      <p:sp>
        <p:nvSpPr>
          <p:cNvPr id="8" name="Rectangle 7"/>
          <p:cNvSpPr/>
          <p:nvPr/>
        </p:nvSpPr>
        <p:spPr>
          <a:xfrm>
            <a:off x="467544" y="6167532"/>
            <a:ext cx="4572000" cy="20005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AU" sz="700" dirty="0">
                <a:latin typeface="Arial" pitchFamily="34" charset="0"/>
                <a:cs typeface="Arial" pitchFamily="34" charset="0"/>
              </a:rPr>
              <a:t>http://pixabay.com/en/key-west-florida-hurricane-dennis-86025</a:t>
            </a:r>
            <a:r>
              <a:rPr lang="en-AU" sz="700" dirty="0" smtClean="0">
                <a:latin typeface="Arial" pitchFamily="34" charset="0"/>
                <a:cs typeface="Arial" pitchFamily="34" charset="0"/>
              </a:rPr>
              <a:t>/</a:t>
            </a:r>
            <a:endParaRPr lang="en-AU" sz="7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084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8870111" cy="1112778"/>
          </a:xfrm>
        </p:spPr>
        <p:txBody>
          <a:bodyPr>
            <a:normAutofit fontScale="90000"/>
          </a:bodyPr>
          <a:lstStyle/>
          <a:p>
            <a:r>
              <a:rPr lang="en-AU" dirty="0" smtClean="0">
                <a:solidFill>
                  <a:schemeClr val="accent1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Bushfires</a:t>
            </a:r>
            <a:r>
              <a:rPr lang="en-AU" dirty="0" smtClean="0">
                <a:latin typeface="Aharoni" pitchFamily="2" charset="-79"/>
                <a:cs typeface="Aharoni" pitchFamily="2" charset="-79"/>
              </a:rPr>
              <a:t/>
            </a:r>
            <a:br>
              <a:rPr lang="en-AU" dirty="0" smtClean="0">
                <a:latin typeface="Aharoni" pitchFamily="2" charset="-79"/>
                <a:cs typeface="Aharoni" pitchFamily="2" charset="-79"/>
              </a:rPr>
            </a:br>
            <a:endParaRPr lang="en-AU" dirty="0"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677987"/>
            <a:ext cx="7451159" cy="5588369"/>
          </a:xfrm>
        </p:spPr>
      </p:pic>
      <p:sp>
        <p:nvSpPr>
          <p:cNvPr id="8" name="Rectangle 7"/>
          <p:cNvSpPr/>
          <p:nvPr/>
        </p:nvSpPr>
        <p:spPr>
          <a:xfrm>
            <a:off x="744690" y="6266356"/>
            <a:ext cx="4572000" cy="20005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AU" sz="700" dirty="0">
                <a:latin typeface="Arial" pitchFamily="34" charset="0"/>
                <a:cs typeface="Arial" pitchFamily="34" charset="0"/>
              </a:rPr>
              <a:t>http://pixabay.com/en/fire-flames-orange-107080/</a:t>
            </a:r>
          </a:p>
        </p:txBody>
      </p:sp>
    </p:spTree>
    <p:extLst>
      <p:ext uri="{BB962C8B-B14F-4D97-AF65-F5344CB8AC3E}">
        <p14:creationId xmlns:p14="http://schemas.microsoft.com/office/powerpoint/2010/main" val="48084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38404"/>
            <a:ext cx="8784976" cy="1202485"/>
          </a:xfrm>
        </p:spPr>
        <p:txBody>
          <a:bodyPr>
            <a:normAutofit fontScale="90000"/>
          </a:bodyPr>
          <a:lstStyle/>
          <a:p>
            <a:r>
              <a:rPr lang="en-AU" dirty="0" smtClean="0">
                <a:solidFill>
                  <a:schemeClr val="accent1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Severe storms</a:t>
            </a:r>
            <a:r>
              <a:rPr lang="en-AU" dirty="0" smtClean="0">
                <a:latin typeface="Aharoni" pitchFamily="2" charset="-79"/>
                <a:cs typeface="Aharoni" pitchFamily="2" charset="-79"/>
              </a:rPr>
              <a:t/>
            </a:r>
            <a:br>
              <a:rPr lang="en-AU" dirty="0" smtClean="0">
                <a:latin typeface="Aharoni" pitchFamily="2" charset="-79"/>
                <a:cs typeface="Aharoni" pitchFamily="2" charset="-79"/>
              </a:rPr>
            </a:br>
            <a:endParaRPr lang="en-AU" dirty="0"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764704"/>
            <a:ext cx="8077027" cy="5376272"/>
          </a:xfrm>
        </p:spPr>
      </p:pic>
      <p:sp>
        <p:nvSpPr>
          <p:cNvPr id="6" name="Rectangle 5"/>
          <p:cNvSpPr/>
          <p:nvPr/>
        </p:nvSpPr>
        <p:spPr>
          <a:xfrm>
            <a:off x="576603" y="6147748"/>
            <a:ext cx="4572000" cy="20005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AU" sz="700" dirty="0">
                <a:latin typeface="Arial" pitchFamily="34" charset="0"/>
                <a:cs typeface="Arial" pitchFamily="34" charset="0"/>
              </a:rPr>
              <a:t>http://pixabay.com/en/sky-clouds-super-cell-thunderstorm-79938</a:t>
            </a:r>
            <a:r>
              <a:rPr lang="en-AU" sz="700" dirty="0" smtClean="0">
                <a:latin typeface="Arial" pitchFamily="34" charset="0"/>
                <a:cs typeface="Arial" pitchFamily="34" charset="0"/>
              </a:rPr>
              <a:t>/</a:t>
            </a:r>
            <a:endParaRPr lang="en-AU" sz="7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084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/>
          <a:lstStyle/>
          <a:p>
            <a:r>
              <a:rPr lang="en-AU" b="1" dirty="0" smtClean="0">
                <a:solidFill>
                  <a:schemeClr val="accent1">
                    <a:lumMod val="75000"/>
                  </a:schemeClr>
                </a:solidFill>
              </a:rPr>
              <a:t>Classifying natural hazards</a:t>
            </a:r>
            <a:endParaRPr lang="en-A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4220610"/>
              </p:ext>
            </p:extLst>
          </p:nvPr>
        </p:nvGraphicFramePr>
        <p:xfrm>
          <a:off x="323528" y="1700808"/>
          <a:ext cx="8568952" cy="3753720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2141763"/>
                <a:gridCol w="2142713"/>
                <a:gridCol w="2141763"/>
                <a:gridCol w="2142713"/>
              </a:tblGrid>
              <a:tr h="432248">
                <a:tc>
                  <a:txBody>
                    <a:bodyPr/>
                    <a:lstStyle/>
                    <a:p>
                      <a:pPr marL="4572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AU" sz="1600" dirty="0">
                          <a:effectLst/>
                        </a:rPr>
                        <a:t>Geophysical</a:t>
                      </a:r>
                      <a:br>
                        <a:rPr lang="en-AU" sz="1600" dirty="0">
                          <a:effectLst/>
                        </a:rPr>
                      </a:br>
                      <a:r>
                        <a:rPr lang="en-AU" sz="1600" dirty="0">
                          <a:effectLst/>
                        </a:rPr>
                        <a:t>(land)</a:t>
                      </a:r>
                      <a:endParaRPr lang="en-AU" sz="16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AU" sz="1600" dirty="0">
                          <a:effectLst/>
                        </a:rPr>
                        <a:t>Hydrological </a:t>
                      </a:r>
                      <a:r>
                        <a:rPr lang="en-AU" sz="1600" dirty="0" smtClean="0">
                          <a:effectLst/>
                        </a:rPr>
                        <a:t/>
                      </a:r>
                      <a:br>
                        <a:rPr lang="en-AU" sz="1600" dirty="0" smtClean="0">
                          <a:effectLst/>
                        </a:rPr>
                      </a:br>
                      <a:r>
                        <a:rPr lang="en-AU" sz="1600" dirty="0" smtClean="0">
                          <a:effectLst/>
                        </a:rPr>
                        <a:t>(</a:t>
                      </a:r>
                      <a:r>
                        <a:rPr lang="en-AU" sz="1600" dirty="0">
                          <a:effectLst/>
                        </a:rPr>
                        <a:t>water)</a:t>
                      </a:r>
                      <a:endParaRPr lang="en-AU" sz="16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AU" sz="1600" dirty="0">
                          <a:effectLst/>
                        </a:rPr>
                        <a:t>Climatological </a:t>
                      </a:r>
                      <a:r>
                        <a:rPr lang="en-AU" sz="1600" dirty="0" smtClean="0">
                          <a:effectLst/>
                        </a:rPr>
                        <a:t/>
                      </a:r>
                      <a:br>
                        <a:rPr lang="en-AU" sz="1600" dirty="0" smtClean="0">
                          <a:effectLst/>
                        </a:rPr>
                      </a:br>
                      <a:r>
                        <a:rPr lang="en-AU" sz="1600" dirty="0" smtClean="0">
                          <a:effectLst/>
                        </a:rPr>
                        <a:t>(</a:t>
                      </a:r>
                      <a:r>
                        <a:rPr lang="en-AU" sz="1600" dirty="0">
                          <a:effectLst/>
                        </a:rPr>
                        <a:t>climate)</a:t>
                      </a:r>
                      <a:endParaRPr lang="en-AU" sz="16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AU" sz="1600" dirty="0">
                          <a:effectLst/>
                        </a:rPr>
                        <a:t>Biological </a:t>
                      </a:r>
                      <a:br>
                        <a:rPr lang="en-AU" sz="1600" dirty="0">
                          <a:effectLst/>
                        </a:rPr>
                      </a:br>
                      <a:r>
                        <a:rPr lang="en-AU" sz="1600" dirty="0">
                          <a:effectLst/>
                        </a:rPr>
                        <a:t>(living things)</a:t>
                      </a:r>
                      <a:endParaRPr lang="en-AU" sz="16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33630">
                <a:tc>
                  <a:txBody>
                    <a:bodyPr/>
                    <a:lstStyle/>
                    <a:p>
                      <a:pPr marL="4572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AU" sz="2400" b="0" dirty="0">
                          <a:effectLst/>
                        </a:rPr>
                        <a:t>earthquakes</a:t>
                      </a:r>
                      <a:endParaRPr lang="en-AU" sz="2400" b="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AU" sz="2400" dirty="0">
                          <a:effectLst/>
                        </a:rPr>
                        <a:t>floods</a:t>
                      </a:r>
                      <a:endParaRPr lang="en-AU" sz="24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AU" sz="2400">
                          <a:effectLst/>
                        </a:rPr>
                        <a:t>storms</a:t>
                      </a:r>
                      <a:endParaRPr lang="en-AU" sz="24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AU" sz="2400">
                          <a:effectLst/>
                        </a:rPr>
                        <a:t>diseases</a:t>
                      </a:r>
                      <a:endParaRPr lang="en-AU" sz="24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33630">
                <a:tc>
                  <a:txBody>
                    <a:bodyPr/>
                    <a:lstStyle/>
                    <a:p>
                      <a:pPr marL="4572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AU" sz="2400" b="0" dirty="0">
                          <a:effectLst/>
                        </a:rPr>
                        <a:t>landslides</a:t>
                      </a:r>
                      <a:endParaRPr lang="en-AU" sz="2400" b="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AU" sz="2400" dirty="0">
                          <a:effectLst/>
                        </a:rPr>
                        <a:t>avalanches</a:t>
                      </a:r>
                      <a:endParaRPr lang="en-AU" sz="24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AU" sz="2400" dirty="0">
                          <a:effectLst/>
                        </a:rPr>
                        <a:t>drought</a:t>
                      </a:r>
                      <a:endParaRPr lang="en-AU" sz="24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AU" sz="2400">
                          <a:effectLst/>
                        </a:rPr>
                        <a:t>animal plagues</a:t>
                      </a:r>
                      <a:endParaRPr lang="en-AU" sz="24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33630">
                <a:tc>
                  <a:txBody>
                    <a:bodyPr/>
                    <a:lstStyle/>
                    <a:p>
                      <a:pPr marL="4572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AU" sz="2400" b="0" dirty="0">
                          <a:effectLst/>
                        </a:rPr>
                        <a:t>sinkholes</a:t>
                      </a:r>
                      <a:endParaRPr lang="en-AU" sz="2400" b="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AU" sz="2400" dirty="0">
                          <a:effectLst/>
                        </a:rPr>
                        <a:t> </a:t>
                      </a:r>
                      <a:endParaRPr lang="en-AU" sz="24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AU" sz="2400" dirty="0">
                          <a:effectLst/>
                        </a:rPr>
                        <a:t>cyclones</a:t>
                      </a:r>
                      <a:endParaRPr lang="en-AU" sz="24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AU" sz="2400" dirty="0">
                          <a:effectLst/>
                        </a:rPr>
                        <a:t> </a:t>
                      </a:r>
                      <a:endParaRPr lang="en-AU" sz="24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33630">
                <a:tc>
                  <a:txBody>
                    <a:bodyPr/>
                    <a:lstStyle/>
                    <a:p>
                      <a:pPr marL="4572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AU" sz="2400" b="0" dirty="0">
                          <a:effectLst/>
                        </a:rPr>
                        <a:t>tsunamis</a:t>
                      </a:r>
                      <a:endParaRPr lang="en-AU" sz="2400" b="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AU" sz="2400" dirty="0">
                          <a:effectLst/>
                        </a:rPr>
                        <a:t> </a:t>
                      </a:r>
                      <a:endParaRPr lang="en-AU" sz="24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AU" sz="2400" dirty="0">
                          <a:effectLst/>
                        </a:rPr>
                        <a:t>heat wave</a:t>
                      </a:r>
                      <a:endParaRPr lang="en-AU" sz="24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AU" sz="2400" dirty="0">
                          <a:effectLst/>
                        </a:rPr>
                        <a:t> </a:t>
                      </a:r>
                      <a:endParaRPr lang="en-AU" sz="24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33630">
                <a:tc>
                  <a:txBody>
                    <a:bodyPr/>
                    <a:lstStyle/>
                    <a:p>
                      <a:pPr marL="4572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AU" sz="2400" dirty="0">
                          <a:effectLst/>
                        </a:rPr>
                        <a:t> </a:t>
                      </a:r>
                      <a:endParaRPr lang="en-AU" sz="24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AU" sz="2400" dirty="0">
                          <a:effectLst/>
                        </a:rPr>
                        <a:t> </a:t>
                      </a:r>
                      <a:endParaRPr lang="en-AU" sz="24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AU" sz="2400" dirty="0">
                          <a:effectLst/>
                        </a:rPr>
                        <a:t>bushfires</a:t>
                      </a:r>
                      <a:endParaRPr lang="en-AU" sz="24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AU" sz="2400" dirty="0">
                          <a:effectLst/>
                        </a:rPr>
                        <a:t> </a:t>
                      </a:r>
                      <a:endParaRPr lang="en-AU" sz="24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703388" y="27320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7571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55365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2400" dirty="0" smtClean="0"/>
              <a:t>Knowledge on disaster preparedness comes from local peoples’ observations of their lands over generations. Knowledge has been handed down through stories, paintings, songs, poems, ceremonies and rituals</a:t>
            </a:r>
            <a:r>
              <a:rPr lang="en-AU" sz="2400" dirty="0"/>
              <a:t>. </a:t>
            </a:r>
            <a:r>
              <a:rPr lang="en-AU" sz="2400" dirty="0" smtClean="0"/>
              <a:t>Examples include: </a:t>
            </a:r>
          </a:p>
          <a:p>
            <a:r>
              <a:rPr lang="en-AU" sz="2400" dirty="0" smtClean="0"/>
              <a:t>Changes in animal behaviours</a:t>
            </a:r>
          </a:p>
          <a:p>
            <a:r>
              <a:rPr lang="en-AU" sz="2400" dirty="0" smtClean="0"/>
              <a:t>Changes in the </a:t>
            </a:r>
            <a:r>
              <a:rPr lang="en-AU" sz="2400" dirty="0"/>
              <a:t>appearance of the </a:t>
            </a:r>
            <a:r>
              <a:rPr lang="en-AU" sz="2400" dirty="0" smtClean="0"/>
              <a:t>sky</a:t>
            </a:r>
            <a:endParaRPr lang="en-AU" sz="2400" dirty="0"/>
          </a:p>
          <a:p>
            <a:r>
              <a:rPr lang="en-AU" sz="2400" dirty="0" smtClean="0"/>
              <a:t>Watching the size of waves to predict cyclones</a:t>
            </a:r>
          </a:p>
          <a:p>
            <a:r>
              <a:rPr lang="en-AU" sz="2400" dirty="0" smtClean="0"/>
              <a:t>Watching the </a:t>
            </a:r>
            <a:r>
              <a:rPr lang="en-AU" sz="2400" dirty="0"/>
              <a:t>flowering patterns of native </a:t>
            </a:r>
            <a:r>
              <a:rPr lang="en-AU" sz="2400" dirty="0" smtClean="0"/>
              <a:t>plants</a:t>
            </a:r>
            <a:endParaRPr lang="en-AU" sz="2400" dirty="0"/>
          </a:p>
          <a:p>
            <a:r>
              <a:rPr lang="en-AU" sz="2400" dirty="0" smtClean="0"/>
              <a:t>Moving between </a:t>
            </a:r>
            <a:r>
              <a:rPr lang="en-AU" sz="2400" dirty="0"/>
              <a:t>habitats as hazards </a:t>
            </a:r>
            <a:r>
              <a:rPr lang="en-AU" sz="2400" dirty="0" smtClean="0"/>
              <a:t>strike</a:t>
            </a:r>
            <a:endParaRPr lang="en-AU" sz="2400" dirty="0"/>
          </a:p>
        </p:txBody>
      </p:sp>
      <p:sp>
        <p:nvSpPr>
          <p:cNvPr id="5" name="Titl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AU" b="1" dirty="0" smtClean="0">
                <a:solidFill>
                  <a:schemeClr val="accent1">
                    <a:lumMod val="75000"/>
                  </a:schemeClr>
                </a:solidFill>
              </a:rPr>
              <a:t>Using indigenous knowledge to prepare for natural hazards</a:t>
            </a:r>
            <a:endParaRPr lang="en-AU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6857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owerPoint presenta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 powerPoint presentation</Template>
  <TotalTime>984</TotalTime>
  <Words>203</Words>
  <Application>Microsoft Office PowerPoint</Application>
  <PresentationFormat>On-screen Show (4:3)</PresentationFormat>
  <Paragraphs>66</Paragraphs>
  <Slides>10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blank powerPoint presentation</vt:lpstr>
      <vt:lpstr>Office Theme</vt:lpstr>
      <vt:lpstr>Natural hazards</vt:lpstr>
      <vt:lpstr>When hazards become disasters </vt:lpstr>
      <vt:lpstr>Queensland at risk</vt:lpstr>
      <vt:lpstr>Floods </vt:lpstr>
      <vt:lpstr>Cyclones </vt:lpstr>
      <vt:lpstr>Bushfires </vt:lpstr>
      <vt:lpstr>Severe storms </vt:lpstr>
      <vt:lpstr>Classifying natural hazards</vt:lpstr>
      <vt:lpstr>Using indigenous knowledge to prepare for natural hazards</vt:lpstr>
      <vt:lpstr>Attributions</vt:lpstr>
    </vt:vector>
  </TitlesOfParts>
  <Company>Queensland Government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Exploring how people and places affect one another</dc:title>
  <dc:creator>LAHRS, Belinda</dc:creator>
  <cp:lastModifiedBy>Rebecca Jones</cp:lastModifiedBy>
  <cp:revision>111</cp:revision>
  <dcterms:created xsi:type="dcterms:W3CDTF">2013-06-17T23:14:55Z</dcterms:created>
  <dcterms:modified xsi:type="dcterms:W3CDTF">2015-12-08T06:51:39Z</dcterms:modified>
</cp:coreProperties>
</file>